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embeddedFontLst>
    <p:embeddedFont>
      <p:font typeface="Noto Sans" panose="020B0502040504020204" pitchFamily="34" charset="0"/>
      <p:regular r:id="rId17"/>
    </p:embeddedFont>
    <p:embeddedFont>
      <p:font typeface="Noto Sans Bold" panose="02020500000000000000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4" d="100"/>
          <a:sy n="84" d="100"/>
        </p:scale>
        <p:origin x="629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29.09.2026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1, "原教材頁": 1, "整合單元來源頁": null, "每頁建議分鐘": "3–5", "來源界線": "", "目標": "第一頁兼封面，以一張情境圖說明本課用途、對象與預期成果。", "未補齊證據": [],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2, "原教材頁": 2, "整合單元來源頁": null, "每頁建議分鐘": "3–5", "來源界線": "", "目標": "一張圖帶出BOM、元件、裝載與機台條件的困難。", "未補齊證據": [],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3, "原教材頁": 3, "整合單元來源頁": null, "每頁建議分鐘": "3–5", "來源界線": "", "目標": "用解法圖說明元件→產品→Recipe、配置與模擬的關係，吸收Workflow概念。", "未補齊證據": ["G-CHECK"],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4, "原教材頁": 4, "整合單元來源頁": null, "每頁建議分鐘": "3–5", "來源界線": "", "目標": "同頁呈現四情境路線與辨識問題、選擇方法、完成並驗證成果的目標。", "未補齊證據": [],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6, "原教材頁": 6, "整合單元來源頁": null, "每頁建議分鐘": "3–5", "來源界線": "", "目標": "串起樹節點與3D選取、父子層級及確認操作對象。",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7, "原教材頁": 7, "整合單元來源頁": null, "每頁建議分鐘": "3–5", "來源界線": "", "目標": "同頁示範聚焦、縮放、旋轉與適用的顯示操作，區分視角與模型移動。",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{"使用者母版頁": 5, "原教材頁": 5, "整合單元來源頁": null, "每頁建議分鐘": "3–5", "來源界線": "", "目標": "用介面全貌圖指認物件樹、屬性、3D視窗與訊息區，示範各區用途。", "未補齊證據": ["G-UI"], "截圖處理": "保留真實介面；來源有文字帶者改用既有無文字帶出版截圖；單元局部圖沿用原圖裁切與來源。"}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 of 14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9600" y="547688"/>
            <a:ext cx="109537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7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What Is MachinePilot?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" y="1343025"/>
            <a:ext cx="1085850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7"/>
              </a:lnSpc>
            </a:pPr>
            <a:r>
              <a:rPr lang="en-US" sz="1749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Prepare products, configure machine accessories, and review process simulations on your computer.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" y="2181225"/>
            <a:ext cx="38100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1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Parts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9600" y="2647950"/>
            <a:ext cx="38100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31"/>
              </a:lnSpc>
            </a:pPr>
            <a:r>
              <a:rPr lang="en-US" sz="162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Prepare geometry and accessory relationships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9600" y="3476625"/>
            <a:ext cx="38100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1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Product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9600" y="3943350"/>
            <a:ext cx="381000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Create a board, panel, or carrier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9600" y="4772025"/>
            <a:ext cx="38100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1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Recipe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9600" y="5238750"/>
            <a:ext cx="381000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Configure the machine, then plan and simulate processing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4495800" y="1816894"/>
            <a:ext cx="6972300" cy="3923252"/>
            <a:chOff x="0" y="0"/>
            <a:chExt cx="9296400" cy="52310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9296400" cy="5231003"/>
            </a:xfrm>
            <a:custGeom>
              <a:avLst/>
              <a:gdLst/>
              <a:ahLst/>
              <a:cxnLst/>
              <a:rect l="l" t="t" r="r" b="b"/>
              <a:pathLst>
                <a:path w="9296400" h="5231003">
                  <a:moveTo>
                    <a:pt x="0" y="0"/>
                  </a:moveTo>
                  <a:lnTo>
                    <a:pt x="9296400" y="0"/>
                  </a:lnTo>
                  <a:lnTo>
                    <a:pt x="9296400" y="5231003"/>
                  </a:lnTo>
                  <a:lnTo>
                    <a:pt x="0" y="52310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4495800" y="5791200"/>
            <a:ext cx="381000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1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What do you start with?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8550783" y="5791200"/>
            <a:ext cx="3260122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8"/>
              </a:lnSpc>
            </a:pPr>
            <a:r>
              <a:rPr lang="en-US" sz="21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What do you review at the end?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589294" y="4305300"/>
            <a:ext cx="1746504" cy="1164241"/>
            <a:chOff x="0" y="0"/>
            <a:chExt cx="2328672" cy="155232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328672" cy="1552321"/>
            </a:xfrm>
            <a:custGeom>
              <a:avLst/>
              <a:gdLst/>
              <a:ahLst/>
              <a:cxnLst/>
              <a:rect l="l" t="t" r="r" b="b"/>
              <a:pathLst>
                <a:path w="2328672" h="1552321">
                  <a:moveTo>
                    <a:pt x="0" y="0"/>
                  </a:moveTo>
                  <a:lnTo>
                    <a:pt x="2328672" y="0"/>
                  </a:lnTo>
                  <a:lnTo>
                    <a:pt x="2328672" y="1552321"/>
                  </a:lnTo>
                  <a:lnTo>
                    <a:pt x="0" y="15523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 of 14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09600" y="547688"/>
            <a:ext cx="109537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7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Starting Data and Checks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" y="1333500"/>
            <a:ext cx="10858500" cy="466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62"/>
              </a:lnSpc>
            </a:pPr>
            <a:r>
              <a:rPr lang="en-US" sz="165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Prepare the product data, BOM, and component database before starting.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" y="1971675"/>
            <a:ext cx="509587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Check the task data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09600" y="2342959"/>
            <a:ext cx="509587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7"/>
              </a:lnSpc>
            </a:pPr>
            <a:r>
              <a:rPr lang="en-US" sz="15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Compare the Gerber data and work instructions or component list. Check components, part numbers, reference designators, and board locations.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9600" y="3000375"/>
            <a:ext cx="509587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What the template provides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09600" y="3371659"/>
            <a:ext cx="509587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7"/>
              </a:lnSpc>
            </a:pPr>
            <a:r>
              <a:rPr lang="en-US" sz="15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the board structure, workpart properties, fiducials, and positioning method. Identify existing data and missing information.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09600" y="4029075"/>
            <a:ext cx="509587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Confirm readiness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9600" y="4400359"/>
            <a:ext cx="509587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7"/>
              </a:lnSpc>
            </a:pPr>
            <a:r>
              <a:rPr lang="en-US" sz="15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component-to-accessory relationships and machine data. Select the same saved product when creating the recipe.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09600" y="5057775"/>
            <a:ext cx="5095875" cy="34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8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Scope of the examples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9600" y="5429059"/>
            <a:ext cx="5095875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37"/>
              </a:lnSpc>
            </a:pPr>
            <a:r>
              <a:rPr lang="en-US" sz="155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The examples use Demo_Single_Board, Demo_Panel_Board, or Demo_Carrier_Board.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5941219" y="1676972"/>
            <a:ext cx="5955316" cy="2379726"/>
            <a:chOff x="0" y="0"/>
            <a:chExt cx="7940421" cy="3172968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940421" cy="3172968"/>
            </a:xfrm>
            <a:custGeom>
              <a:avLst/>
              <a:gdLst/>
              <a:ahLst/>
              <a:cxnLst/>
              <a:rect l="l" t="t" r="r" b="b"/>
              <a:pathLst>
                <a:path w="7940421" h="3172968">
                  <a:moveTo>
                    <a:pt x="0" y="0"/>
                  </a:moveTo>
                  <a:lnTo>
                    <a:pt x="7940421" y="0"/>
                  </a:lnTo>
                  <a:lnTo>
                    <a:pt x="7940421" y="3172968"/>
                  </a:lnTo>
                  <a:lnTo>
                    <a:pt x="0" y="31729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5945981" y="4414838"/>
            <a:ext cx="768953" cy="316135"/>
            <a:chOff x="0" y="0"/>
            <a:chExt cx="1025271" cy="42151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025271" cy="421513"/>
            </a:xfrm>
            <a:custGeom>
              <a:avLst/>
              <a:gdLst/>
              <a:ahLst/>
              <a:cxnLst/>
              <a:rect l="l" t="t" r="r" b="b"/>
              <a:pathLst>
                <a:path w="1025271" h="421513">
                  <a:moveTo>
                    <a:pt x="0" y="0"/>
                  </a:moveTo>
                  <a:lnTo>
                    <a:pt x="1025271" y="0"/>
                  </a:lnTo>
                  <a:lnTo>
                    <a:pt x="1025271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0"/>
              <a:ext cx="1025271" cy="421513"/>
            </a:xfrm>
            <a:custGeom>
              <a:avLst/>
              <a:gdLst/>
              <a:ahLst/>
              <a:cxnLst/>
              <a:rect l="l" t="t" r="r" b="b"/>
              <a:pathLst>
                <a:path w="1025271" h="421513">
                  <a:moveTo>
                    <a:pt x="0" y="0"/>
                  </a:moveTo>
                  <a:lnTo>
                    <a:pt x="1025271" y="0"/>
                  </a:lnTo>
                  <a:lnTo>
                    <a:pt x="1025271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9050"/>
              <a:ext cx="1025271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 b="1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Reference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714934" y="4414838"/>
            <a:ext cx="1634109" cy="316135"/>
            <a:chOff x="0" y="0"/>
            <a:chExt cx="2178812" cy="421513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8812" cy="421513"/>
            </a:xfrm>
            <a:custGeom>
              <a:avLst/>
              <a:gdLst/>
              <a:ahLst/>
              <a:cxnLst/>
              <a:rect l="l" t="t" r="r" b="b"/>
              <a:pathLst>
                <a:path w="2178812" h="421513">
                  <a:moveTo>
                    <a:pt x="0" y="0"/>
                  </a:moveTo>
                  <a:lnTo>
                    <a:pt x="2178812" y="0"/>
                  </a:lnTo>
                  <a:lnTo>
                    <a:pt x="2178812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0" y="0"/>
              <a:ext cx="2178812" cy="421513"/>
            </a:xfrm>
            <a:custGeom>
              <a:avLst/>
              <a:gdLst/>
              <a:ahLst/>
              <a:cxnLst/>
              <a:rect l="l" t="t" r="r" b="b"/>
              <a:pathLst>
                <a:path w="2178812" h="421513">
                  <a:moveTo>
                    <a:pt x="0" y="0"/>
                  </a:moveTo>
                  <a:lnTo>
                    <a:pt x="2178812" y="0"/>
                  </a:lnTo>
                  <a:lnTo>
                    <a:pt x="2178812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19050"/>
              <a:ext cx="2178812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 b="1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Part Number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8349139" y="4414838"/>
            <a:ext cx="3560540" cy="316135"/>
            <a:chOff x="0" y="0"/>
            <a:chExt cx="4747387" cy="42151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747387" cy="421513"/>
            </a:xfrm>
            <a:custGeom>
              <a:avLst/>
              <a:gdLst/>
              <a:ahLst/>
              <a:cxnLst/>
              <a:rect l="l" t="t" r="r" b="b"/>
              <a:pathLst>
                <a:path w="4747387" h="421513">
                  <a:moveTo>
                    <a:pt x="0" y="0"/>
                  </a:moveTo>
                  <a:lnTo>
                    <a:pt x="4747387" y="0"/>
                  </a:lnTo>
                  <a:lnTo>
                    <a:pt x="4747387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0" y="0"/>
              <a:ext cx="4747387" cy="421513"/>
            </a:xfrm>
            <a:custGeom>
              <a:avLst/>
              <a:gdLst/>
              <a:ahLst/>
              <a:cxnLst/>
              <a:rect l="l" t="t" r="r" b="b"/>
              <a:pathLst>
                <a:path w="4747387" h="421513">
                  <a:moveTo>
                    <a:pt x="0" y="0"/>
                  </a:moveTo>
                  <a:lnTo>
                    <a:pt x="4747387" y="0"/>
                  </a:lnTo>
                  <a:lnTo>
                    <a:pt x="4747387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9050"/>
              <a:ext cx="4747387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 b="1">
                  <a:solidFill>
                    <a:srgbClr val="FFFFFF"/>
                  </a:solidFill>
                  <a:latin typeface="Noto Sans Bold"/>
                  <a:ea typeface="Noto Sans Bold"/>
                  <a:cs typeface="Noto Sans Bold"/>
                  <a:sym typeface="Noto Sans Bold"/>
                </a:rPr>
                <a:t>Description</a:t>
              </a:r>
            </a:p>
          </p:txBody>
        </p:sp>
      </p:grpSp>
      <p:sp>
        <p:nvSpPr>
          <p:cNvPr id="34" name="AutoShape 34"/>
          <p:cNvSpPr/>
          <p:nvPr/>
        </p:nvSpPr>
        <p:spPr>
          <a:xfrm>
            <a:off x="5945981" y="4730972"/>
            <a:ext cx="5963698" cy="316135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35" name="Group 35"/>
          <p:cNvGrpSpPr/>
          <p:nvPr/>
        </p:nvGrpSpPr>
        <p:grpSpPr>
          <a:xfrm>
            <a:off x="5945981" y="4730972"/>
            <a:ext cx="768953" cy="316135"/>
            <a:chOff x="0" y="0"/>
            <a:chExt cx="1025271" cy="421513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025271" cy="421513"/>
            </a:xfrm>
            <a:custGeom>
              <a:avLst/>
              <a:gdLst/>
              <a:ahLst/>
              <a:cxnLst/>
              <a:rect l="l" t="t" r="r" b="b"/>
              <a:pathLst>
                <a:path w="1025271" h="421513">
                  <a:moveTo>
                    <a:pt x="0" y="0"/>
                  </a:moveTo>
                  <a:lnTo>
                    <a:pt x="1025271" y="0"/>
                  </a:lnTo>
                  <a:lnTo>
                    <a:pt x="1025271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1025271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C52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6714934" y="4730972"/>
            <a:ext cx="1634109" cy="316135"/>
            <a:chOff x="0" y="0"/>
            <a:chExt cx="2178812" cy="421513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178812" cy="421513"/>
            </a:xfrm>
            <a:custGeom>
              <a:avLst/>
              <a:gdLst/>
              <a:ahLst/>
              <a:cxnLst/>
              <a:rect l="l" t="t" r="r" b="b"/>
              <a:pathLst>
                <a:path w="2178812" h="421513">
                  <a:moveTo>
                    <a:pt x="0" y="0"/>
                  </a:moveTo>
                  <a:lnTo>
                    <a:pt x="2178812" y="0"/>
                  </a:lnTo>
                  <a:lnTo>
                    <a:pt x="2178812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19050"/>
              <a:ext cx="2178812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495-2473-3-ND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8349139" y="4730972"/>
            <a:ext cx="3560540" cy="316135"/>
            <a:chOff x="0" y="0"/>
            <a:chExt cx="4747387" cy="42151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747387" cy="421513"/>
            </a:xfrm>
            <a:custGeom>
              <a:avLst/>
              <a:gdLst/>
              <a:ahLst/>
              <a:cxnLst/>
              <a:rect l="l" t="t" r="r" b="b"/>
              <a:pathLst>
                <a:path w="4747387" h="421513">
                  <a:moveTo>
                    <a:pt x="0" y="0"/>
                  </a:moveTo>
                  <a:lnTo>
                    <a:pt x="4747387" y="0"/>
                  </a:lnTo>
                  <a:lnTo>
                    <a:pt x="4747387" y="421513"/>
                  </a:lnTo>
                  <a:lnTo>
                    <a:pt x="0" y="4215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19050"/>
              <a:ext cx="4747387" cy="440563"/>
            </a:xfrm>
            <a:prstGeom prst="rect">
              <a:avLst/>
            </a:prstGeom>
          </p:spPr>
          <p:txBody>
            <a:bodyPr lIns="102743" tIns="102743" rIns="102743" bIns="102743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Metallized polyester film capacitor; 10 nF, ±10%, 100 V DC / 63 V AC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5945981" y="5047107"/>
            <a:ext cx="768953" cy="474345"/>
            <a:chOff x="0" y="0"/>
            <a:chExt cx="1025271" cy="63246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025271" cy="632460"/>
            </a:xfrm>
            <a:custGeom>
              <a:avLst/>
              <a:gdLst/>
              <a:ahLst/>
              <a:cxnLst/>
              <a:rect l="l" t="t" r="r" b="b"/>
              <a:pathLst>
                <a:path w="1025271" h="632460">
                  <a:moveTo>
                    <a:pt x="0" y="0"/>
                  </a:moveTo>
                  <a:lnTo>
                    <a:pt x="1025271" y="0"/>
                  </a:lnTo>
                  <a:lnTo>
                    <a:pt x="1025271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19050"/>
              <a:ext cx="1025271" cy="651510"/>
            </a:xfrm>
            <a:prstGeom prst="rect">
              <a:avLst/>
            </a:prstGeom>
          </p:spPr>
          <p:txBody>
            <a:bodyPr lIns="208280" tIns="208280" rIns="208280" bIns="208280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C172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6714934" y="5047107"/>
            <a:ext cx="1634109" cy="474345"/>
            <a:chOff x="0" y="0"/>
            <a:chExt cx="2178812" cy="63246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2178812" cy="632460"/>
            </a:xfrm>
            <a:custGeom>
              <a:avLst/>
              <a:gdLst/>
              <a:ahLst/>
              <a:cxnLst/>
              <a:rect l="l" t="t" r="r" b="b"/>
              <a:pathLst>
                <a:path w="2178812" h="632460">
                  <a:moveTo>
                    <a:pt x="0" y="0"/>
                  </a:moveTo>
                  <a:lnTo>
                    <a:pt x="2178812" y="0"/>
                  </a:lnTo>
                  <a:lnTo>
                    <a:pt x="2178812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19050"/>
              <a:ext cx="2178812" cy="651510"/>
            </a:xfrm>
            <a:prstGeom prst="rect">
              <a:avLst/>
            </a:prstGeom>
          </p:spPr>
          <p:txBody>
            <a:bodyPr lIns="208280" tIns="208280" rIns="208280" bIns="208280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ESK107M050AG3EA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8349139" y="5047107"/>
            <a:ext cx="3560540" cy="474345"/>
            <a:chOff x="0" y="0"/>
            <a:chExt cx="4747387" cy="63246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4747387" cy="632460"/>
            </a:xfrm>
            <a:custGeom>
              <a:avLst/>
              <a:gdLst/>
              <a:ahLst/>
              <a:cxnLst/>
              <a:rect l="l" t="t" r="r" b="b"/>
              <a:pathLst>
                <a:path w="4747387" h="632460">
                  <a:moveTo>
                    <a:pt x="0" y="0"/>
                  </a:moveTo>
                  <a:lnTo>
                    <a:pt x="4747387" y="0"/>
                  </a:lnTo>
                  <a:lnTo>
                    <a:pt x="4747387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52" name="TextBox 52"/>
          <p:cNvSpPr txBox="1"/>
          <p:nvPr/>
        </p:nvSpPr>
        <p:spPr>
          <a:xfrm>
            <a:off x="8349139" y="5028057"/>
            <a:ext cx="3560540" cy="49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9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Polarized aluminum electrolytic capacitor; 100 μF, ±20%, 50 V DC; 2,000 h at 85°C; −40 to 85°C</a:t>
            </a:r>
          </a:p>
        </p:txBody>
      </p:sp>
      <p:sp>
        <p:nvSpPr>
          <p:cNvPr id="53" name="AutoShape 53"/>
          <p:cNvSpPr/>
          <p:nvPr/>
        </p:nvSpPr>
        <p:spPr>
          <a:xfrm>
            <a:off x="5945981" y="5521357"/>
            <a:ext cx="5963698" cy="474345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54" name="Group 54"/>
          <p:cNvGrpSpPr/>
          <p:nvPr/>
        </p:nvGrpSpPr>
        <p:grpSpPr>
          <a:xfrm>
            <a:off x="5945981" y="5521357"/>
            <a:ext cx="768953" cy="474345"/>
            <a:chOff x="0" y="0"/>
            <a:chExt cx="1025271" cy="63246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1025271" cy="632460"/>
            </a:xfrm>
            <a:custGeom>
              <a:avLst/>
              <a:gdLst/>
              <a:ahLst/>
              <a:cxnLst/>
              <a:rect l="l" t="t" r="r" b="b"/>
              <a:pathLst>
                <a:path w="1025271" h="632460">
                  <a:moveTo>
                    <a:pt x="0" y="0"/>
                  </a:moveTo>
                  <a:lnTo>
                    <a:pt x="1025271" y="0"/>
                  </a:lnTo>
                  <a:lnTo>
                    <a:pt x="1025271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0" y="-19050"/>
              <a:ext cx="1025271" cy="651510"/>
            </a:xfrm>
            <a:prstGeom prst="rect">
              <a:avLst/>
            </a:prstGeom>
          </p:spPr>
          <p:txBody>
            <a:bodyPr lIns="208280" tIns="208280" rIns="208280" bIns="208280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D01</a:t>
              </a:r>
            </a:p>
          </p:txBody>
        </p:sp>
      </p:grpSp>
      <p:grpSp>
        <p:nvGrpSpPr>
          <p:cNvPr id="57" name="Group 57"/>
          <p:cNvGrpSpPr/>
          <p:nvPr/>
        </p:nvGrpSpPr>
        <p:grpSpPr>
          <a:xfrm>
            <a:off x="6714934" y="5521357"/>
            <a:ext cx="1634109" cy="474345"/>
            <a:chOff x="0" y="0"/>
            <a:chExt cx="2178812" cy="63246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2178812" cy="632460"/>
            </a:xfrm>
            <a:custGeom>
              <a:avLst/>
              <a:gdLst/>
              <a:ahLst/>
              <a:cxnLst/>
              <a:rect l="l" t="t" r="r" b="b"/>
              <a:pathLst>
                <a:path w="2178812" h="632460">
                  <a:moveTo>
                    <a:pt x="0" y="0"/>
                  </a:moveTo>
                  <a:lnTo>
                    <a:pt x="2178812" y="0"/>
                  </a:lnTo>
                  <a:lnTo>
                    <a:pt x="2178812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0" y="-19050"/>
              <a:ext cx="2178812" cy="651510"/>
            </a:xfrm>
            <a:prstGeom prst="rect">
              <a:avLst/>
            </a:prstGeom>
          </p:spPr>
          <p:txBody>
            <a:bodyPr lIns="208280" tIns="208280" rIns="208280" bIns="208280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EP1WSS6R2J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8349139" y="5521357"/>
            <a:ext cx="3560540" cy="474345"/>
            <a:chOff x="0" y="0"/>
            <a:chExt cx="4747387" cy="63246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4747387" cy="632460"/>
            </a:xfrm>
            <a:custGeom>
              <a:avLst/>
              <a:gdLst/>
              <a:ahLst/>
              <a:cxnLst/>
              <a:rect l="l" t="t" r="r" b="b"/>
              <a:pathLst>
                <a:path w="4747387" h="632460">
                  <a:moveTo>
                    <a:pt x="0" y="0"/>
                  </a:moveTo>
                  <a:lnTo>
                    <a:pt x="4747387" y="0"/>
                  </a:lnTo>
                  <a:lnTo>
                    <a:pt x="4747387" y="632460"/>
                  </a:lnTo>
                  <a:lnTo>
                    <a:pt x="0" y="6324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2" name="TextBox 62"/>
          <p:cNvSpPr txBox="1"/>
          <p:nvPr/>
        </p:nvSpPr>
        <p:spPr>
          <a:xfrm>
            <a:off x="8349139" y="5502307"/>
            <a:ext cx="3560540" cy="493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9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Surge-resistant wirewound resistor; 6.2 Ω, ±5%, 1 W; ±400 ppm/°C; −55 to 155°C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5945981" y="5995702"/>
            <a:ext cx="768953" cy="474631"/>
            <a:chOff x="0" y="0"/>
            <a:chExt cx="1025271" cy="63284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025271" cy="632841"/>
            </a:xfrm>
            <a:custGeom>
              <a:avLst/>
              <a:gdLst/>
              <a:ahLst/>
              <a:cxnLst/>
              <a:rect l="l" t="t" r="r" b="b"/>
              <a:pathLst>
                <a:path w="1025271" h="632841">
                  <a:moveTo>
                    <a:pt x="0" y="0"/>
                  </a:moveTo>
                  <a:lnTo>
                    <a:pt x="1025271" y="0"/>
                  </a:lnTo>
                  <a:lnTo>
                    <a:pt x="1025271" y="632841"/>
                  </a:lnTo>
                  <a:lnTo>
                    <a:pt x="0" y="632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19050"/>
              <a:ext cx="1025271" cy="651891"/>
            </a:xfrm>
            <a:prstGeom prst="rect">
              <a:avLst/>
            </a:prstGeom>
          </p:spPr>
          <p:txBody>
            <a:bodyPr lIns="208534" tIns="208534" rIns="208534" bIns="208534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RY1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6714934" y="5995702"/>
            <a:ext cx="1634109" cy="474631"/>
            <a:chOff x="0" y="0"/>
            <a:chExt cx="2178812" cy="632841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2178812" cy="632841"/>
            </a:xfrm>
            <a:custGeom>
              <a:avLst/>
              <a:gdLst/>
              <a:ahLst/>
              <a:cxnLst/>
              <a:rect l="l" t="t" r="r" b="b"/>
              <a:pathLst>
                <a:path w="2178812" h="632841">
                  <a:moveTo>
                    <a:pt x="0" y="0"/>
                  </a:moveTo>
                  <a:lnTo>
                    <a:pt x="2178812" y="0"/>
                  </a:lnTo>
                  <a:lnTo>
                    <a:pt x="2178812" y="632841"/>
                  </a:lnTo>
                  <a:lnTo>
                    <a:pt x="0" y="632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-19050"/>
              <a:ext cx="2178812" cy="651891"/>
            </a:xfrm>
            <a:prstGeom prst="rect">
              <a:avLst/>
            </a:prstGeom>
          </p:spPr>
          <p:txBody>
            <a:bodyPr lIns="208534" tIns="208534" rIns="208534" bIns="208534" rtlCol="0" anchor="ctr"/>
            <a:lstStyle/>
            <a:p>
              <a:pPr algn="l">
                <a:lnSpc>
                  <a:spcPts val="1364"/>
                </a:lnSpc>
              </a:pPr>
              <a:r>
                <a:rPr lang="en-US" sz="975">
                  <a:solidFill>
                    <a:srgbClr val="243A49"/>
                  </a:solidFill>
                  <a:latin typeface="Noto Sans"/>
                  <a:ea typeface="Noto Sans"/>
                  <a:cs typeface="Noto Sans"/>
                  <a:sym typeface="Noto Sans"/>
                </a:rPr>
                <a:t>835-1A-F-V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349139" y="5995702"/>
            <a:ext cx="3560540" cy="474631"/>
            <a:chOff x="0" y="0"/>
            <a:chExt cx="4747387" cy="632841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4747387" cy="632841"/>
            </a:xfrm>
            <a:custGeom>
              <a:avLst/>
              <a:gdLst/>
              <a:ahLst/>
              <a:cxnLst/>
              <a:rect l="l" t="t" r="r" b="b"/>
              <a:pathLst>
                <a:path w="4747387" h="632841">
                  <a:moveTo>
                    <a:pt x="0" y="0"/>
                  </a:moveTo>
                  <a:lnTo>
                    <a:pt x="4747387" y="0"/>
                  </a:lnTo>
                  <a:lnTo>
                    <a:pt x="4747387" y="632841"/>
                  </a:lnTo>
                  <a:lnTo>
                    <a:pt x="0" y="6328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" cap="sq">
              <a:solidFill>
                <a:srgbClr val="C8D7E2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71" name="TextBox 71"/>
          <p:cNvSpPr txBox="1"/>
          <p:nvPr/>
        </p:nvSpPr>
        <p:spPr>
          <a:xfrm>
            <a:off x="8349139" y="5976652"/>
            <a:ext cx="3560540" cy="493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64"/>
              </a:lnSpc>
            </a:pPr>
            <a:r>
              <a:rPr lang="en-US" sz="9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PCB power relay; SPST-NO, Class F insulation, sealed; coil approximately 0.45 W; 240 V AC / 10 A resistive load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8141208" y="4064603"/>
            <a:ext cx="1898428" cy="277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Component Part Numbers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141208" y="6534341"/>
            <a:ext cx="1898428" cy="277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Component List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 of 14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MachinePilot Training Kit</a:t>
            </a:r>
          </a:p>
        </p:txBody>
      </p:sp>
      <p:sp>
        <p:nvSpPr>
          <p:cNvPr id="11" name="AutoShape 11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1 of 2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14" name="Group 14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Course Story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Basics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770031" y="1839373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Challenge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479792" y="1965103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The Solution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538561" y="3874579"/>
            <a:ext cx="3990975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Progress from a single board and a new part number to a panel and two products on a carrier.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538561" y="4719066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Expected Outcome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538561" y="5052441"/>
            <a:ext cx="245564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Choose suitable product and setup methods. 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Explain the simulation results.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1796986" y="2258187"/>
            <a:ext cx="5514213" cy="3103340"/>
            <a:chOff x="0" y="0"/>
            <a:chExt cx="7352284" cy="4137787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7352284" cy="4137787"/>
            </a:xfrm>
            <a:custGeom>
              <a:avLst/>
              <a:gdLst/>
              <a:ahLst/>
              <a:cxnLst/>
              <a:rect l="l" t="t" r="r" b="b"/>
              <a:pathLst>
                <a:path w="7352284" h="4137787">
                  <a:moveTo>
                    <a:pt x="0" y="0"/>
                  </a:moveTo>
                  <a:lnTo>
                    <a:pt x="7352284" y="0"/>
                  </a:lnTo>
                  <a:lnTo>
                    <a:pt x="7352284" y="4137787"/>
                  </a:lnTo>
                  <a:lnTo>
                    <a:pt x="0" y="41377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7479792" y="2292001"/>
            <a:ext cx="1504950" cy="1504950"/>
            <a:chOff x="0" y="0"/>
            <a:chExt cx="2006600" cy="20066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06600" cy="2006600"/>
            </a:xfrm>
            <a:custGeom>
              <a:avLst/>
              <a:gdLst/>
              <a:ahLst/>
              <a:cxnLst/>
              <a:rect l="l" t="t" r="r" b="b"/>
              <a:pathLst>
                <a:path w="2006600" h="2006600">
                  <a:moveTo>
                    <a:pt x="0" y="0"/>
                  </a:moveTo>
                  <a:lnTo>
                    <a:pt x="2006600" y="0"/>
                  </a:lnTo>
                  <a:lnTo>
                    <a:pt x="20066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330976" y="2292001"/>
            <a:ext cx="1504950" cy="1504950"/>
            <a:chOff x="0" y="0"/>
            <a:chExt cx="2006600" cy="2006600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2006600" cy="2006600"/>
            </a:xfrm>
            <a:custGeom>
              <a:avLst/>
              <a:gdLst/>
              <a:ahLst/>
              <a:cxnLst/>
              <a:rect l="l" t="t" r="r" b="b"/>
              <a:pathLst>
                <a:path w="2006600" h="2006600">
                  <a:moveTo>
                    <a:pt x="0" y="0"/>
                  </a:moveTo>
                  <a:lnTo>
                    <a:pt x="2006600" y="0"/>
                  </a:lnTo>
                  <a:lnTo>
                    <a:pt x="2006600" y="2006600"/>
                  </a:lnTo>
                  <a:lnTo>
                    <a:pt x="0" y="2006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 of 14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4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Four Scenarios and Today's Learning Goals</a:t>
            </a:r>
          </a:p>
        </p:txBody>
      </p:sp>
      <p:sp>
        <p:nvSpPr>
          <p:cNvPr id="11" name="AutoShape 11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2" name="TextBox 12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1 of 2</a:t>
            </a:r>
          </a:p>
        </p:txBody>
      </p:sp>
      <p:sp>
        <p:nvSpPr>
          <p:cNvPr id="13" name="AutoShape 13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14" name="Group 14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Course Story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CED8DE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Basics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924050" y="18192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Scenario 1: Single Board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24050" y="2152650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Use four prepared components to complete product creation and automatic 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 planning.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24050" y="30765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Scenario 2: New Part + Front Feed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24050" y="3409950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Reuse existing geometry for a new part number, update annotations, and 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restrict feeder placement.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24050" y="43338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Scenarios 3 and 4: Panel and Carrier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24050" y="4667250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Compare panel processing modes, create carrier products, and plan 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recipes independently.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000750" y="1695450"/>
            <a:ext cx="581025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3D Concept Illustration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6588062" y="2019300"/>
            <a:ext cx="4635436" cy="3476625"/>
            <a:chOff x="0" y="0"/>
            <a:chExt cx="6180582" cy="46355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6180582" cy="4635500"/>
            </a:xfrm>
            <a:custGeom>
              <a:avLst/>
              <a:gdLst/>
              <a:ahLst/>
              <a:cxnLst/>
              <a:rect l="l" t="t" r="r" b="b"/>
              <a:pathLst>
                <a:path w="6180582" h="4635500">
                  <a:moveTo>
                    <a:pt x="0" y="0"/>
                  </a:moveTo>
                  <a:lnTo>
                    <a:pt x="6180582" y="0"/>
                  </a:lnTo>
                  <a:lnTo>
                    <a:pt x="6180582" y="4635500"/>
                  </a:lnTo>
                  <a:lnTo>
                    <a:pt x="0" y="4635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897124" y="1709547"/>
            <a:ext cx="7712583" cy="4241292"/>
            <a:chOff x="0" y="0"/>
            <a:chExt cx="10283444" cy="565505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283444" cy="5655056"/>
            </a:xfrm>
            <a:custGeom>
              <a:avLst/>
              <a:gdLst/>
              <a:ahLst/>
              <a:cxnLst/>
              <a:rect l="l" t="t" r="r" b="b"/>
              <a:pathLst>
                <a:path w="10283444" h="5655056">
                  <a:moveTo>
                    <a:pt x="0" y="0"/>
                  </a:moveTo>
                  <a:lnTo>
                    <a:pt x="10283444" y="0"/>
                  </a:lnTo>
                  <a:lnTo>
                    <a:pt x="10283444" y="5655056"/>
                  </a:lnTo>
                  <a:lnTo>
                    <a:pt x="0" y="56550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143" b="-1143"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2924175" y="2322004"/>
            <a:ext cx="1211104" cy="3494307"/>
            <a:chOff x="0" y="0"/>
            <a:chExt cx="1614805" cy="465907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614805" cy="4659076"/>
            </a:xfrm>
            <a:custGeom>
              <a:avLst/>
              <a:gdLst/>
              <a:ahLst/>
              <a:cxnLst/>
              <a:rect l="l" t="t" r="r" b="b"/>
              <a:pathLst>
                <a:path w="1614805" h="4659076">
                  <a:moveTo>
                    <a:pt x="0" y="0"/>
                  </a:moveTo>
                  <a:lnTo>
                    <a:pt x="1614805" y="0"/>
                  </a:lnTo>
                  <a:lnTo>
                    <a:pt x="1614805" y="4659076"/>
                  </a:lnTo>
                  <a:lnTo>
                    <a:pt x="0" y="46590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0000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46680" y="2276761"/>
            <a:ext cx="1363028" cy="3539551"/>
            <a:chOff x="0" y="0"/>
            <a:chExt cx="1817370" cy="471940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817370" cy="4719401"/>
            </a:xfrm>
            <a:custGeom>
              <a:avLst/>
              <a:gdLst/>
              <a:ahLst/>
              <a:cxnLst/>
              <a:rect l="l" t="t" r="r" b="b"/>
              <a:pathLst>
                <a:path w="1817370" h="4719401">
                  <a:moveTo>
                    <a:pt x="0" y="0"/>
                  </a:moveTo>
                  <a:lnTo>
                    <a:pt x="1817370" y="0"/>
                  </a:lnTo>
                  <a:lnTo>
                    <a:pt x="1817370" y="4719401"/>
                  </a:lnTo>
                  <a:lnTo>
                    <a:pt x="0" y="4719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B050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175617" y="4964750"/>
            <a:ext cx="5011674" cy="881314"/>
            <a:chOff x="0" y="0"/>
            <a:chExt cx="6682232" cy="1175085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6682232" cy="1175085"/>
            </a:xfrm>
            <a:custGeom>
              <a:avLst/>
              <a:gdLst/>
              <a:ahLst/>
              <a:cxnLst/>
              <a:rect l="l" t="t" r="r" b="b"/>
              <a:pathLst>
                <a:path w="6682232" h="1175085">
                  <a:moveTo>
                    <a:pt x="0" y="0"/>
                  </a:moveTo>
                  <a:lnTo>
                    <a:pt x="6682232" y="0"/>
                  </a:lnTo>
                  <a:lnTo>
                    <a:pt x="6682232" y="1175085"/>
                  </a:lnTo>
                  <a:lnTo>
                    <a:pt x="0" y="11750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0070C0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2939973" y="1628311"/>
            <a:ext cx="7289910" cy="676739"/>
            <a:chOff x="0" y="0"/>
            <a:chExt cx="9719880" cy="902319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9719880" cy="902319"/>
            </a:xfrm>
            <a:custGeom>
              <a:avLst/>
              <a:gdLst/>
              <a:ahLst/>
              <a:cxnLst/>
              <a:rect l="l" t="t" r="r" b="b"/>
              <a:pathLst>
                <a:path w="9719880" h="902319">
                  <a:moveTo>
                    <a:pt x="0" y="0"/>
                  </a:moveTo>
                  <a:lnTo>
                    <a:pt x="9719880" y="0"/>
                  </a:lnTo>
                  <a:lnTo>
                    <a:pt x="9719880" y="902319"/>
                  </a:lnTo>
                  <a:lnTo>
                    <a:pt x="0" y="9023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DE5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5 of 14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5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Explore the Workspace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2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Course Story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Basics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733550" y="2423541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Object Tree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651522" y="2308765"/>
            <a:ext cx="1422178" cy="5095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Properties and 3D View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670096" y="2866501"/>
            <a:ext cx="1403604" cy="65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Read the selected object's data and check its geometry and position.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5106162" y="6117717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Messages and Results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5106162" y="6441567"/>
            <a:ext cx="3790950" cy="21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save, setup, and simulation messages.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666875" y="2728341"/>
            <a:ext cx="1257300" cy="1096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Locate the product, board, geometry link, and annotations. Select the correct </a:t>
            </a:r>
          </a:p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object before editing.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924175" y="924401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Menu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2920621" y="1224453"/>
            <a:ext cx="6794879" cy="219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Menus: Workspace, Electronic Component, Product, Recipe, Database Management, </a:t>
            </a:r>
          </a:p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About, Manual. Each opens its own tools.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2226603" y="3303224"/>
            <a:ext cx="4328812" cy="1752138"/>
          </a:xfrm>
          <a:custGeom>
            <a:avLst/>
            <a:gdLst/>
            <a:ahLst/>
            <a:cxnLst/>
            <a:rect l="l" t="t" r="r" b="b"/>
            <a:pathLst>
              <a:path w="4328812" h="1752138">
                <a:moveTo>
                  <a:pt x="0" y="0"/>
                </a:moveTo>
                <a:lnTo>
                  <a:pt x="4328812" y="0"/>
                </a:lnTo>
                <a:lnTo>
                  <a:pt x="4328812" y="1752138"/>
                </a:lnTo>
                <a:lnTo>
                  <a:pt x="0" y="17521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6778535" y="3303224"/>
            <a:ext cx="4298071" cy="1739696"/>
          </a:xfrm>
          <a:custGeom>
            <a:avLst/>
            <a:gdLst/>
            <a:ahLst/>
            <a:cxnLst/>
            <a:rect l="l" t="t" r="r" b="b"/>
            <a:pathLst>
              <a:path w="4298071" h="1739696">
                <a:moveTo>
                  <a:pt x="0" y="0"/>
                </a:moveTo>
                <a:lnTo>
                  <a:pt x="4298071" y="0"/>
                </a:lnTo>
                <a:lnTo>
                  <a:pt x="4298071" y="1739696"/>
                </a:lnTo>
                <a:lnTo>
                  <a:pt x="0" y="17396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5"/>
          <p:cNvSpPr/>
          <p:nvPr/>
        </p:nvSpPr>
        <p:spPr>
          <a:xfrm>
            <a:off x="8809023" y="1565005"/>
            <a:ext cx="3001977" cy="1471768"/>
          </a:xfrm>
          <a:custGeom>
            <a:avLst/>
            <a:gdLst/>
            <a:ahLst/>
            <a:cxnLst/>
            <a:rect l="l" t="t" r="r" b="b"/>
            <a:pathLst>
              <a:path w="3001977" h="1471768">
                <a:moveTo>
                  <a:pt x="0" y="0"/>
                </a:moveTo>
                <a:lnTo>
                  <a:pt x="3001977" y="0"/>
                </a:lnTo>
                <a:lnTo>
                  <a:pt x="3001977" y="1471768"/>
                </a:lnTo>
                <a:lnTo>
                  <a:pt x="0" y="147176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116005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6 of 14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6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Explore the Workspace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Course Story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Basics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Menu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47339" y="1736707"/>
            <a:ext cx="6794879" cy="65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Workspace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Reset Workspace: Clear the current project.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Exit: Close the application.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8815608" y="1533525"/>
            <a:ext cx="2995392" cy="1389384"/>
          </a:xfrm>
          <a:custGeom>
            <a:avLst/>
            <a:gdLst/>
            <a:ahLst/>
            <a:cxnLst/>
            <a:rect l="l" t="t" r="r" b="b"/>
            <a:pathLst>
              <a:path w="2995392" h="1389384">
                <a:moveTo>
                  <a:pt x="0" y="0"/>
                </a:moveTo>
                <a:lnTo>
                  <a:pt x="2995392" y="0"/>
                </a:lnTo>
                <a:lnTo>
                  <a:pt x="2995392" y="1389384"/>
                </a:lnTo>
                <a:lnTo>
                  <a:pt x="0" y="13893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7501431" y="4204317"/>
            <a:ext cx="3373605" cy="2361524"/>
          </a:xfrm>
          <a:custGeom>
            <a:avLst/>
            <a:gdLst/>
            <a:ahLst/>
            <a:cxnLst/>
            <a:rect l="l" t="t" r="r" b="b"/>
            <a:pathLst>
              <a:path w="3373605" h="2361524">
                <a:moveTo>
                  <a:pt x="0" y="0"/>
                </a:moveTo>
                <a:lnTo>
                  <a:pt x="3373605" y="0"/>
                </a:lnTo>
                <a:lnTo>
                  <a:pt x="3373605" y="2361524"/>
                </a:lnTo>
                <a:lnTo>
                  <a:pt x="0" y="236152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5"/>
          <p:cNvSpPr/>
          <p:nvPr/>
        </p:nvSpPr>
        <p:spPr>
          <a:xfrm>
            <a:off x="2649118" y="4204317"/>
            <a:ext cx="3446882" cy="2295624"/>
          </a:xfrm>
          <a:custGeom>
            <a:avLst/>
            <a:gdLst/>
            <a:ahLst/>
            <a:cxnLst/>
            <a:rect l="l" t="t" r="r" b="b"/>
            <a:pathLst>
              <a:path w="3446882" h="2295624">
                <a:moveTo>
                  <a:pt x="0" y="0"/>
                </a:moveTo>
                <a:lnTo>
                  <a:pt x="3446882" y="0"/>
                </a:lnTo>
                <a:lnTo>
                  <a:pt x="3446882" y="2295624"/>
                </a:lnTo>
                <a:lnTo>
                  <a:pt x="0" y="22956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 of 14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7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Explore the Workspace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Course Story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Basics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Menu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47339" y="1736707"/>
            <a:ext cx="6794879" cy="2191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Electronic Component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Component: Create from geometry (later).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from Template: Create from a template (later).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Deep Clone from Asset: Copy a component and its related assets. Set the database group and part number. Used in this course.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Open Project: Choose a database group and component.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Save to Library: Save the component and settings to its group.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Component Relations: Set tool/feeder links (advanced).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Scene Roles: Set simulation roles (advanced).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277196" y="1446180"/>
            <a:ext cx="4876608" cy="1093819"/>
          </a:xfrm>
          <a:custGeom>
            <a:avLst/>
            <a:gdLst/>
            <a:ahLst/>
            <a:cxnLst/>
            <a:rect l="l" t="t" r="r" b="b"/>
            <a:pathLst>
              <a:path w="4876608" h="1093819">
                <a:moveTo>
                  <a:pt x="0" y="0"/>
                </a:moveTo>
                <a:lnTo>
                  <a:pt x="4876608" y="0"/>
                </a:lnTo>
                <a:lnTo>
                  <a:pt x="4876608" y="1093819"/>
                </a:lnTo>
                <a:lnTo>
                  <a:pt x="0" y="109381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2450534" y="4204317"/>
            <a:ext cx="3941546" cy="2128719"/>
          </a:xfrm>
          <a:custGeom>
            <a:avLst/>
            <a:gdLst/>
            <a:ahLst/>
            <a:cxnLst/>
            <a:rect l="l" t="t" r="r" b="b"/>
            <a:pathLst>
              <a:path w="3941546" h="2128719">
                <a:moveTo>
                  <a:pt x="0" y="0"/>
                </a:moveTo>
                <a:lnTo>
                  <a:pt x="3941545" y="0"/>
                </a:lnTo>
                <a:lnTo>
                  <a:pt x="3941545" y="2128719"/>
                </a:lnTo>
                <a:lnTo>
                  <a:pt x="0" y="21287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5"/>
          <p:cNvSpPr/>
          <p:nvPr/>
        </p:nvSpPr>
        <p:spPr>
          <a:xfrm>
            <a:off x="7077835" y="4274710"/>
            <a:ext cx="4500559" cy="1897490"/>
          </a:xfrm>
          <a:custGeom>
            <a:avLst/>
            <a:gdLst/>
            <a:ahLst/>
            <a:cxnLst/>
            <a:rect l="l" t="t" r="r" b="b"/>
            <a:pathLst>
              <a:path w="4500559" h="1897490">
                <a:moveTo>
                  <a:pt x="0" y="0"/>
                </a:moveTo>
                <a:lnTo>
                  <a:pt x="4500559" y="0"/>
                </a:lnTo>
                <a:lnTo>
                  <a:pt x="4500559" y="1897490"/>
                </a:lnTo>
                <a:lnTo>
                  <a:pt x="0" y="189749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 of 14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8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Explore the Workspace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Course Story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Basics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Menu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47339" y="1736707"/>
            <a:ext cx="6794879" cy="2191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Board: Create a single board.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Panel: Panel; cross-board or whole-panel planning.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New Carrier: Carrier; cross-board planning only.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Open Project: Select a product.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Save to Library: Save to the database group.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Measure: Check X, Y, Z distances.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Origin to feature: Click the floor, then the feature.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Feature to feature: Click the start, then the end feature.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Payload Preview: Load 3D models; check footprint alignment.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9 of 14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9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Object Selection and Parent–Child Hierarchy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29750" y="552450"/>
            <a:ext cx="242887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Course Guide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2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15" name="Group 15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Course Story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Basics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24050" y="18192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Start at the correct level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24050" y="2152650"/>
            <a:ext cx="5052727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The board and its parent panel or carrier each have their own workpart and positioning data.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24050" y="30765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Match the tree to the view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24050" y="3409950"/>
            <a:ext cx="4961382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a node and check its corresponding geometry in the 3D view before editing.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24050" y="43338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Identify what you are changing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24050" y="4667250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Distinguish between editing a board, a geometry link, and the complete product.</a:t>
            </a:r>
          </a:p>
        </p:txBody>
      </p:sp>
      <p:sp>
        <p:nvSpPr>
          <p:cNvPr id="30" name="Freeform 30"/>
          <p:cNvSpPr/>
          <p:nvPr/>
        </p:nvSpPr>
        <p:spPr>
          <a:xfrm>
            <a:off x="7357777" y="1066800"/>
            <a:ext cx="2600203" cy="5486400"/>
          </a:xfrm>
          <a:custGeom>
            <a:avLst/>
            <a:gdLst/>
            <a:ahLst/>
            <a:cxnLst/>
            <a:rect l="l" t="t" r="r" b="b"/>
            <a:pathLst>
              <a:path w="2600203" h="5486400">
                <a:moveTo>
                  <a:pt x="0" y="0"/>
                </a:moveTo>
                <a:lnTo>
                  <a:pt x="2600202" y="0"/>
                </a:lnTo>
                <a:lnTo>
                  <a:pt x="2600202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275099"/>
            </a:stretch>
          </a:blipFill>
        </p:spPr>
        <p:txBody>
          <a:bodyPr/>
          <a:lstStyle/>
          <a:p>
            <a:endParaRPr lang="zh-TW" altLang="en-US"/>
          </a:p>
        </p:txBody>
      </p:sp>
      <p:grpSp>
        <p:nvGrpSpPr>
          <p:cNvPr id="31" name="Group 31"/>
          <p:cNvGrpSpPr/>
          <p:nvPr/>
        </p:nvGrpSpPr>
        <p:grpSpPr>
          <a:xfrm>
            <a:off x="7272052" y="2172557"/>
            <a:ext cx="1578007" cy="4341304"/>
            <a:chOff x="0" y="0"/>
            <a:chExt cx="2104009" cy="578840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104009" cy="5788406"/>
            </a:xfrm>
            <a:custGeom>
              <a:avLst/>
              <a:gdLst/>
              <a:ahLst/>
              <a:cxnLst/>
              <a:rect l="l" t="t" r="r" b="b"/>
              <a:pathLst>
                <a:path w="2104009" h="5788406">
                  <a:moveTo>
                    <a:pt x="0" y="0"/>
                  </a:moveTo>
                  <a:lnTo>
                    <a:pt x="2104009" y="0"/>
                  </a:lnTo>
                  <a:lnTo>
                    <a:pt x="2104009" y="5788406"/>
                  </a:lnTo>
                  <a:lnTo>
                    <a:pt x="0" y="5788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FF0000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Menu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10 of 14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Focus and Inspect the 3D View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429750" y="552450"/>
            <a:ext cx="242887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Course Guide</a:t>
            </a:r>
          </a:p>
        </p:txBody>
      </p:sp>
      <p:sp>
        <p:nvSpPr>
          <p:cNvPr id="12" name="AutoShape 12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13" name="TextBox 13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2</a:t>
            </a:r>
          </a:p>
        </p:txBody>
      </p:sp>
      <p:sp>
        <p:nvSpPr>
          <p:cNvPr id="14" name="AutoShape 14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15" name="Group 15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Course Story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57200" y="3390900"/>
            <a:ext cx="180975" cy="2595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3371850"/>
            <a:ext cx="809625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Basics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24050" y="18192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Focus on the work object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24050" y="2152650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Right-click the node and select Focus Viewport 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/ Fit Board to view the board from above.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24050" y="3076575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Rotate the view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24050" y="3400425"/>
            <a:ext cx="3790950" cy="15097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Point at the object. Hold the mouse </a:t>
            </a:r>
          </a:p>
          <a:p>
            <a:pPr algn="l">
              <a:lnSpc>
                <a:spcPts val="1968"/>
              </a:lnSpc>
            </a:pPr>
            <a:r>
              <a:rPr lang="en-US" sz="15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wheel and move to rotate the </a:t>
            </a:r>
          </a:p>
          <a:p>
            <a:pPr algn="l">
              <a:lnSpc>
                <a:spcPts val="1968"/>
              </a:lnSpc>
            </a:pPr>
            <a:r>
              <a:rPr lang="en-US" sz="15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view.
Compare this with pointing at </a:t>
            </a:r>
          </a:p>
          <a:p>
            <a:pPr algn="l">
              <a:lnSpc>
                <a:spcPts val="1968"/>
              </a:lnSpc>
            </a:pPr>
            <a:r>
              <a:rPr lang="en-US" sz="1575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the floor.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24050" y="5195887"/>
            <a:ext cx="3790950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Pan the view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24050" y="5529262"/>
            <a:ext cx="37909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The viewpoint changes the view only. Move Board / Move </a:t>
            </a:r>
          </a:p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Geometry Link changes the object's position.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6048375" y="2019300"/>
            <a:ext cx="5715000" cy="3476625"/>
            <a:chOff x="0" y="0"/>
            <a:chExt cx="7620000" cy="463550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7620000" cy="4635500"/>
            </a:xfrm>
            <a:custGeom>
              <a:avLst/>
              <a:gdLst/>
              <a:ahLst/>
              <a:cxnLst/>
              <a:rect l="l" t="t" r="r" b="b"/>
              <a:pathLst>
                <a:path w="7620000" h="4635500">
                  <a:moveTo>
                    <a:pt x="0" y="0"/>
                  </a:moveTo>
                  <a:lnTo>
                    <a:pt x="7620000" y="0"/>
                  </a:lnTo>
                  <a:lnTo>
                    <a:pt x="7620000" y="4635500"/>
                  </a:lnTo>
                  <a:lnTo>
                    <a:pt x="0" y="4635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3767" b="3767"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Menu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828035" y="4021321"/>
            <a:ext cx="3880881" cy="2182996"/>
          </a:xfrm>
          <a:custGeom>
            <a:avLst/>
            <a:gdLst/>
            <a:ahLst/>
            <a:cxnLst/>
            <a:rect l="l" t="t" r="r" b="b"/>
            <a:pathLst>
              <a:path w="3880881" h="2182996">
                <a:moveTo>
                  <a:pt x="0" y="0"/>
                </a:moveTo>
                <a:lnTo>
                  <a:pt x="3880882" y="0"/>
                </a:lnTo>
                <a:lnTo>
                  <a:pt x="3880882" y="2182995"/>
                </a:lnTo>
                <a:lnTo>
                  <a:pt x="0" y="21829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7828035" y="1562100"/>
            <a:ext cx="3880881" cy="2182996"/>
          </a:xfrm>
          <a:custGeom>
            <a:avLst/>
            <a:gdLst/>
            <a:ahLst/>
            <a:cxnLst/>
            <a:rect l="l" t="t" r="r" b="b"/>
            <a:pathLst>
              <a:path w="3880881" h="2182996">
                <a:moveTo>
                  <a:pt x="0" y="0"/>
                </a:moveTo>
                <a:lnTo>
                  <a:pt x="3880882" y="0"/>
                </a:lnTo>
                <a:lnTo>
                  <a:pt x="3880882" y="2182996"/>
                </a:lnTo>
                <a:lnTo>
                  <a:pt x="0" y="21829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11 of 14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11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Explore the Workspace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Course Story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Basics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Menu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47339" y="1736707"/>
            <a:ext cx="5566372" cy="3451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  <a:p>
            <a:pPr marL="302261" lvl="1" indent="-151130" algn="l">
              <a:lnSpc>
                <a:spcPts val="1750"/>
              </a:lnSpc>
              <a:buFont typeface="Arial"/>
              <a:buChar char="•"/>
            </a:pP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Follow the workflow below: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Project Creation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Create Project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Open Project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 Assembly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Position: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Set the product flow direction, from right to left or the </a:t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reverse.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Adjust Orientation: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Rotate the product to match its actual working </a:t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orientation.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Attachment Point: Select a feature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to connect the product to the machine. Hide the machine or conveyor as needed to improve </a:t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visibility.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Conveyor Width: Adjust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the width as a reference for setting the physical </a:t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conveyor.</a:t>
            </a:r>
          </a:p>
          <a:p>
            <a:pPr algn="l">
              <a:lnSpc>
                <a:spcPts val="1750"/>
              </a:lnSpc>
            </a:pP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921971" y="1752600"/>
            <a:ext cx="3936654" cy="2214368"/>
          </a:xfrm>
          <a:custGeom>
            <a:avLst/>
            <a:gdLst/>
            <a:ahLst/>
            <a:cxnLst/>
            <a:rect l="l" t="t" r="r" b="b"/>
            <a:pathLst>
              <a:path w="3936654" h="2214368">
                <a:moveTo>
                  <a:pt x="0" y="0"/>
                </a:moveTo>
                <a:lnTo>
                  <a:pt x="3936654" y="0"/>
                </a:lnTo>
                <a:lnTo>
                  <a:pt x="3936654" y="2214368"/>
                </a:lnTo>
                <a:lnTo>
                  <a:pt x="0" y="221436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7921971" y="4214618"/>
            <a:ext cx="3936654" cy="2214368"/>
          </a:xfrm>
          <a:custGeom>
            <a:avLst/>
            <a:gdLst/>
            <a:ahLst/>
            <a:cxnLst/>
            <a:rect l="l" t="t" r="r" b="b"/>
            <a:pathLst>
              <a:path w="3936654" h="2214368">
                <a:moveTo>
                  <a:pt x="0" y="0"/>
                </a:moveTo>
                <a:lnTo>
                  <a:pt x="3936654" y="0"/>
                </a:lnTo>
                <a:lnTo>
                  <a:pt x="3936654" y="2214367"/>
                </a:lnTo>
                <a:lnTo>
                  <a:pt x="0" y="221436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12 of 14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12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Explore the Workspace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Course Story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Basics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Menu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47339" y="1736707"/>
            <a:ext cx="5815536" cy="2848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Machine Capability Assessment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Slot: Configure from the machine assembly perspective.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Auto Configuration: Use the button at the upper right to plan according to locks and the current configuration.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Lock: Preserve the current slot setting. An empty slot stays empty; an occupied slot retains its accessory. These constraints are passed to the algorithm.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Enable: Control slot use in the current layout for machine readback.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Product: Configure from the component perspective.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Specify the feeder, tool, and installation position for each component.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6845096" y="1800077"/>
            <a:ext cx="5013529" cy="2820110"/>
          </a:xfrm>
          <a:custGeom>
            <a:avLst/>
            <a:gdLst/>
            <a:ahLst/>
            <a:cxnLst/>
            <a:rect l="l" t="t" r="r" b="b"/>
            <a:pathLst>
              <a:path w="5013529" h="2820110">
                <a:moveTo>
                  <a:pt x="0" y="0"/>
                </a:moveTo>
                <a:lnTo>
                  <a:pt x="5013529" y="0"/>
                </a:lnTo>
                <a:lnTo>
                  <a:pt x="5013529" y="2820110"/>
                </a:lnTo>
                <a:lnTo>
                  <a:pt x="0" y="28201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8109221" y="4772966"/>
            <a:ext cx="2485279" cy="1694509"/>
          </a:xfrm>
          <a:custGeom>
            <a:avLst/>
            <a:gdLst/>
            <a:ahLst/>
            <a:cxnLst/>
            <a:rect l="l" t="t" r="r" b="b"/>
            <a:pathLst>
              <a:path w="2485279" h="1694509">
                <a:moveTo>
                  <a:pt x="0" y="0"/>
                </a:moveTo>
                <a:lnTo>
                  <a:pt x="2485279" y="0"/>
                </a:lnTo>
                <a:lnTo>
                  <a:pt x="2485279" y="1694509"/>
                </a:lnTo>
                <a:lnTo>
                  <a:pt x="0" y="16945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TextBox 15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13 of 14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13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Explore the Workspace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2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Course Story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Basics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Menu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47339" y="1736707"/>
            <a:ext cx="4716397" cy="391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Flow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Editor: Adjust the generated process: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Round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Feeder slot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Tool slot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Pick sequence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Insert sequence</a:t>
            </a:r>
          </a:p>
          <a:p>
            <a:pPr algn="l">
              <a:lnSpc>
                <a:spcPts val="1750"/>
              </a:lnSpc>
            </a:pP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Algorithm Settings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Consistent Planning Result: True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by default; use consistent planning preferences.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Prioritize Components: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Prefer shorter parts first. Database integration is under </a:t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verification.</a:t>
            </a:r>
          </a:p>
          <a:p>
            <a:pPr marL="1209042" lvl="4" indent="-241808" algn="l">
              <a:lnSpc>
                <a:spcPts val="1750"/>
              </a:lnSpc>
              <a:buFont typeface="Arial"/>
              <a:buChar char="•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Time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Constrain: Standard sets the planning time for a recipe result.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3" name="AutoShape 3"/>
          <p:cNvSpPr/>
          <p:nvPr/>
        </p:nvSpPr>
        <p:spPr>
          <a:xfrm>
            <a:off x="0" y="0"/>
            <a:ext cx="12192000" cy="381000"/>
          </a:xfrm>
          <a:prstGeom prst="rect">
            <a:avLst/>
          </a:prstGeom>
          <a:solidFill>
            <a:srgbClr val="0087DC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4" name="Group 4"/>
          <p:cNvGrpSpPr/>
          <p:nvPr/>
        </p:nvGrpSpPr>
        <p:grpSpPr>
          <a:xfrm>
            <a:off x="208693" y="57150"/>
            <a:ext cx="285750" cy="285750"/>
            <a:chOff x="0" y="0"/>
            <a:chExt cx="381000" cy="381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1000" cy="381000"/>
            </a:xfrm>
            <a:custGeom>
              <a:avLst/>
              <a:gdLst/>
              <a:ahLst/>
              <a:cxnLst/>
              <a:rect l="l" t="t" r="r" b="b"/>
              <a:pathLst>
                <a:path w="381000" h="381000">
                  <a:moveTo>
                    <a:pt x="0" y="0"/>
                  </a:moveTo>
                  <a:lnTo>
                    <a:pt x="381000" y="0"/>
                  </a:lnTo>
                  <a:lnTo>
                    <a:pt x="381000" y="381000"/>
                  </a:lnTo>
                  <a:lnTo>
                    <a:pt x="0" y="381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6" name="AutoShape 6"/>
          <p:cNvSpPr/>
          <p:nvPr/>
        </p:nvSpPr>
        <p:spPr>
          <a:xfrm>
            <a:off x="266700" y="1571625"/>
            <a:ext cx="1362075" cy="4476750"/>
          </a:xfrm>
          <a:prstGeom prst="rect">
            <a:avLst/>
          </a:prstGeom>
          <a:solidFill>
            <a:srgbClr val="F2F7FA"/>
          </a:solidFill>
        </p:spPr>
        <p:txBody>
          <a:bodyPr/>
          <a:lstStyle/>
          <a:p>
            <a:endParaRPr lang="zh-TW" altLang="en-US"/>
          </a:p>
        </p:txBody>
      </p:sp>
      <p:sp>
        <p:nvSpPr>
          <p:cNvPr id="7" name="AutoShape 7"/>
          <p:cNvSpPr/>
          <p:nvPr/>
        </p:nvSpPr>
        <p:spPr>
          <a:xfrm>
            <a:off x="495300" y="2533650"/>
            <a:ext cx="19050" cy="1000125"/>
          </a:xfrm>
          <a:prstGeom prst="rect">
            <a:avLst/>
          </a:prstGeom>
          <a:solidFill>
            <a:srgbClr val="D7E5ED"/>
          </a:solidFill>
        </p:spPr>
        <p:txBody>
          <a:bodyPr/>
          <a:lstStyle/>
          <a:p>
            <a:endParaRPr lang="zh-TW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390525" y="2286000"/>
            <a:ext cx="238125" cy="238125"/>
            <a:chOff x="0" y="0"/>
            <a:chExt cx="317500" cy="3175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87DC"/>
            </a:solidFill>
          </p:spPr>
          <p:txBody>
            <a:bodyPr/>
            <a:lstStyle/>
            <a:p>
              <a:endParaRPr lang="zh-TW" altLang="en-U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90525" y="3381375"/>
            <a:ext cx="238125" cy="238125"/>
            <a:chOff x="0" y="0"/>
            <a:chExt cx="317500" cy="317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9BE514"/>
            </a:solidFill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317500" cy="317500"/>
            </a:xfrm>
            <a:custGeom>
              <a:avLst/>
              <a:gdLst/>
              <a:ahLst/>
              <a:cxnLst/>
              <a:rect l="l" t="t" r="r" b="b"/>
              <a:pathLst>
                <a:path w="317500" h="317500">
                  <a:moveTo>
                    <a:pt x="158750" y="0"/>
                  </a:moveTo>
                  <a:cubicBezTo>
                    <a:pt x="246380" y="0"/>
                    <a:pt x="317500" y="71120"/>
                    <a:pt x="317500" y="158750"/>
                  </a:cubicBezTo>
                  <a:cubicBezTo>
                    <a:pt x="317500" y="246380"/>
                    <a:pt x="246380" y="317500"/>
                    <a:pt x="158750" y="317500"/>
                  </a:cubicBezTo>
                  <a:cubicBezTo>
                    <a:pt x="71120" y="317500"/>
                    <a:pt x="0" y="246380"/>
                    <a:pt x="0" y="158750"/>
                  </a:cubicBezTo>
                  <a:cubicBezTo>
                    <a:pt x="0" y="71120"/>
                    <a:pt x="71120" y="0"/>
                    <a:pt x="15875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9050" cap="sq">
              <a:solidFill>
                <a:srgbClr val="243A49"/>
              </a:solidFill>
              <a:prstDash val="solid"/>
              <a:miter/>
            </a:ln>
          </p:spPr>
          <p:txBody>
            <a:bodyPr/>
            <a:lstStyle/>
            <a:p>
              <a:endParaRPr lang="zh-TW" altLang="en-US"/>
            </a:p>
          </p:txBody>
        </p:sp>
      </p:grpSp>
      <p:sp>
        <p:nvSpPr>
          <p:cNvPr id="13" name="Freeform 13"/>
          <p:cNvSpPr/>
          <p:nvPr/>
        </p:nvSpPr>
        <p:spPr>
          <a:xfrm>
            <a:off x="7264952" y="1446180"/>
            <a:ext cx="4593673" cy="2583941"/>
          </a:xfrm>
          <a:custGeom>
            <a:avLst/>
            <a:gdLst/>
            <a:ahLst/>
            <a:cxnLst/>
            <a:rect l="l" t="t" r="r" b="b"/>
            <a:pathLst>
              <a:path w="4593673" h="2583941">
                <a:moveTo>
                  <a:pt x="0" y="0"/>
                </a:moveTo>
                <a:lnTo>
                  <a:pt x="4593673" y="0"/>
                </a:lnTo>
                <a:lnTo>
                  <a:pt x="4593673" y="2583941"/>
                </a:lnTo>
                <a:lnTo>
                  <a:pt x="0" y="258394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4" name="Freeform 14"/>
          <p:cNvSpPr/>
          <p:nvPr/>
        </p:nvSpPr>
        <p:spPr>
          <a:xfrm>
            <a:off x="6929905" y="4268246"/>
            <a:ext cx="2172359" cy="873091"/>
          </a:xfrm>
          <a:custGeom>
            <a:avLst/>
            <a:gdLst/>
            <a:ahLst/>
            <a:cxnLst/>
            <a:rect l="l" t="t" r="r" b="b"/>
            <a:pathLst>
              <a:path w="2172359" h="873091">
                <a:moveTo>
                  <a:pt x="0" y="0"/>
                </a:moveTo>
                <a:lnTo>
                  <a:pt x="2172359" y="0"/>
                </a:lnTo>
                <a:lnTo>
                  <a:pt x="2172359" y="873091"/>
                </a:lnTo>
                <a:lnTo>
                  <a:pt x="0" y="8730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27092" b="-261646"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5" name="Freeform 15"/>
          <p:cNvSpPr/>
          <p:nvPr/>
        </p:nvSpPr>
        <p:spPr>
          <a:xfrm>
            <a:off x="9211159" y="4131505"/>
            <a:ext cx="2647466" cy="2726495"/>
          </a:xfrm>
          <a:custGeom>
            <a:avLst/>
            <a:gdLst/>
            <a:ahLst/>
            <a:cxnLst/>
            <a:rect l="l" t="t" r="r" b="b"/>
            <a:pathLst>
              <a:path w="2647466" h="2726495">
                <a:moveTo>
                  <a:pt x="0" y="0"/>
                </a:moveTo>
                <a:lnTo>
                  <a:pt x="2647466" y="0"/>
                </a:lnTo>
                <a:lnTo>
                  <a:pt x="2647466" y="2726495"/>
                </a:lnTo>
                <a:lnTo>
                  <a:pt x="0" y="272649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zh-TW" altLang="en-US"/>
          </a:p>
        </p:txBody>
      </p:sp>
      <p:sp>
        <p:nvSpPr>
          <p:cNvPr id="16" name="TextBox 16"/>
          <p:cNvSpPr txBox="1"/>
          <p:nvPr/>
        </p:nvSpPr>
        <p:spPr>
          <a:xfrm>
            <a:off x="666750" y="85725"/>
            <a:ext cx="6667500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75"/>
              </a:lnSpc>
            </a:pPr>
            <a:r>
              <a:rPr lang="en-US" sz="15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DIATwin MachinePilot Training Kit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762875" y="76200"/>
            <a:ext cx="4095750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87"/>
              </a:lnSpc>
            </a:pPr>
            <a:r>
              <a:rPr lang="en-US" sz="135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</a:rPr>
              <a:t>Course Guide and Basic Operations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15500" y="1047750"/>
            <a:ext cx="209550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500"/>
              </a:lnSpc>
            </a:pPr>
            <a:r>
              <a:rPr lang="en-US" sz="1200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14 of 14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33375" y="6467475"/>
            <a:ext cx="1285875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06"/>
              </a:lnSpc>
            </a:pPr>
            <a:r>
              <a:rPr lang="en-US" sz="1125">
                <a:solidFill>
                  <a:srgbClr val="587385"/>
                </a:solidFill>
                <a:latin typeface="Noto Sans"/>
                <a:ea typeface="Noto Sans"/>
                <a:cs typeface="Noto Sans"/>
                <a:sym typeface="Noto Sans"/>
              </a:rPr>
              <a:t>Page 14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00050" y="619125"/>
            <a:ext cx="9144000" cy="59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00"/>
              </a:lnSpc>
            </a:pPr>
            <a:r>
              <a:rPr lang="en-US" sz="2400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Explore the Workspace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00050" y="1743075"/>
            <a:ext cx="1095375" cy="276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93"/>
              </a:lnSpc>
            </a:pPr>
            <a:r>
              <a:rPr lang="en-US" sz="1275" b="1">
                <a:solidFill>
                  <a:srgbClr val="587385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Step 2 of 2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457200" y="2305050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1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3425" y="2286000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>
                <a:solidFill>
                  <a:srgbClr val="0087DC"/>
                </a:solidFill>
                <a:latin typeface="Noto Sans"/>
                <a:ea typeface="Noto Sans"/>
                <a:cs typeface="Noto Sans"/>
                <a:sym typeface="Noto Sans"/>
              </a:rPr>
              <a:t>Course Story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7200" y="3400425"/>
            <a:ext cx="180975" cy="209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2"/>
              </a:lnSpc>
            </a:pPr>
            <a:r>
              <a:rPr lang="en-US" sz="1050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2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733425" y="3381375"/>
            <a:ext cx="809625" cy="30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425" b="1">
                <a:solidFill>
                  <a:srgbClr val="243A49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Basics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50892" y="1436655"/>
            <a:ext cx="1125474" cy="247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8"/>
              </a:lnSpc>
            </a:pPr>
            <a:r>
              <a:rPr lang="en-US" sz="1575" b="1">
                <a:solidFill>
                  <a:srgbClr val="0087DC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Menu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947339" y="1736707"/>
            <a:ext cx="4716397" cy="2988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50"/>
              </a:lnSpc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</a:t>
            </a:r>
          </a:p>
          <a:p>
            <a:pPr marL="604521" lvl="2" indent="-201507" algn="l">
              <a:lnSpc>
                <a:spcPts val="1750"/>
              </a:lnSpc>
              <a:buFont typeface="Arial"/>
              <a:buChar char="⚬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Simulation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Cycle Time: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Available after simulation finishes.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CHECK COLLISION: Check interference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during downward Move actions.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Move*** [Entry/Target/Place/Exit]: Algorithm-generated pick/place commands.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Click a command to move the model immediately to that position.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Grasp Pose: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Select a different tool grasp pose </a:t>
            </a: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(advanced).</a:t>
            </a: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Offset: Adjust a point where interference occurs.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START / RESET: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Start or reset the simulation.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marL="906782" lvl="3" indent="-226695" algn="l">
              <a:lnSpc>
                <a:spcPts val="1750"/>
              </a:lnSpc>
              <a:buFont typeface="Arial"/>
              <a:buChar char="￭"/>
            </a:pPr>
            <a:r>
              <a:rPr lang="en-US" sz="1400" dirty="0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EXPORT DB: Generate the D30 machine </a:t>
            </a:r>
            <a:r>
              <a:rPr lang="en-US" sz="1400" dirty="0" err="1">
                <a:solidFill>
                  <a:srgbClr val="243A49"/>
                </a:solidFill>
                <a:latin typeface="Noto Sans"/>
                <a:ea typeface="Noto Sans"/>
                <a:cs typeface="Noto Sans"/>
                <a:sym typeface="Noto Sans"/>
              </a:rPr>
              <a:t>recipe.</a:t>
            </a:r>
            <a:endParaRPr lang="en-US" sz="1400" dirty="0">
              <a:solidFill>
                <a:srgbClr val="243A49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1618</Words>
  <Application>Microsoft Office PowerPoint</Application>
  <PresentationFormat>寬螢幕</PresentationFormat>
  <Paragraphs>321</Paragraphs>
  <Slides>14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19" baseType="lpstr">
      <vt:lpstr>Noto Sans</vt:lpstr>
      <vt:lpstr>Arial</vt:lpstr>
      <vt:lpstr>Noto Sans Bold</vt:lpstr>
      <vt:lpstr>Calibri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00 課程導引與基礎操作｜中文第一版 20260928</dc:title>
  <cp:lastModifiedBy>WEBER.YANG 楊志偉</cp:lastModifiedBy>
  <cp:revision>5</cp:revision>
  <dcterms:created xsi:type="dcterms:W3CDTF">2006-08-16T00:00:00Z</dcterms:created>
  <dcterms:modified xsi:type="dcterms:W3CDTF">2026-09-29T08:01:40Z</dcterms:modified>
  <dc:identifier>DAHWchhjJf4</dc:identifier>
</cp:coreProperties>
</file>