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embeddedFontLst>
    <p:embeddedFont>
      <p:font typeface="Noto Sans" panose="020B0502040504020204" pitchFamily="34" charset="0"/>
      <p:regular r:id="rId17"/>
    </p:embeddedFont>
    <p:embeddedFont>
      <p:font typeface="Noto Sans Bold" panose="02020500000000000000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84" d="100"/>
          <a:sy n="84" d="100"/>
        </p:scale>
        <p:origin x="629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29.09.2026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1, "原教材頁": 1, "整合單元來源頁": null, "每頁建議分鐘": "3–5", "來源界線": "", "目標": "第一頁兼封面，以一張情境圖說明本課用途、對象與預期成果。", "未補齊證據": [], "截圖處理": "保留真實介面；來源有文字帶者改用既有無文字帶出版截圖；單元局部圖沿用原圖裁切與來源。"}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2, "原教材頁": 2, "整合單元來源頁": null, "每頁建議分鐘": "3–5", "來源界線": "", "目標": "一張圖帶出BOM、元件、裝載與機台條件的困難。", "未補齊證據": [], "截圖處理": "保留真實介面；來源有文字帶者改用既有無文字帶出版截圖；單元局部圖沿用原圖裁切與來源。"}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3, "原教材頁": 3, "整合單元來源頁": null, "每頁建議分鐘": "3–5", "來源界線": "", "目標": "用解法圖說明元件→產品→Recipe、配置與模擬的關係，吸收Workflow概念。", "未補齊證據": ["G-CHECK"], "截圖處理": "保留真實介面；來源有文字帶者改用既有無文字帶出版截圖；單元局部圖沿用原圖裁切與來源。"}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4, "原教材頁": 4, "整合單元來源頁": null, "每頁建議分鐘": "3–5", "來源界線": "", "目標": "同頁呈現四情境路線與辨識問題、選擇方法、完成並驗證成果的目標。", "未補齊證據": [], "截圖處理": "保留真實介面；來源有文字帶者改用既有無文字帶出版截圖；單元局部圖沿用原圖裁切與來源。"}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5, "原教材頁": 5, "整合單元來源頁": null, "每頁建議分鐘": "3–5", "來源界線": "", "目標": "用介面全貌圖指認物件樹、屬性、3D視窗與訊息區，示範各區用途。", "未補齊證據": ["G-UI"], "截圖處理": "保留真實介面；來源有文字帶者改用既有無文字帶出版截圖；單元局部圖沿用原圖裁切與來源。"}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5, "原教材頁": 5, "整合單元來源頁": null, "每頁建議分鐘": "3–5", "來源界線": "", "目標": "用介面全貌圖指認物件樹、屬性、3D視窗與訊息區，示範各區用途。", "未補齊證據": ["G-UI"], "截圖處理": "保留真實介面；來源有文字帶者改用既有無文字帶出版截圖；單元局部圖沿用原圖裁切與來源。"}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5, "原教材頁": 5, "整合單元來源頁": null, "每頁建議分鐘": "3–5", "來源界線": "", "目標": "用介面全貌圖指認物件樹、屬性、3D視窗與訊息區，示範各區用途。", "未補齊證據": ["G-UI"], "截圖處理": "保留真實介面；來源有文字帶者改用既有無文字帶出版截圖；單元局部圖沿用原圖裁切與來源。"}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5, "原教材頁": 5, "整合單元來源頁": null, "每頁建議分鐘": "3–5", "來源界線": "", "目標": "用介面全貌圖指認物件樹、屬性、3D視窗與訊息區，示範各區用途。", "未補齊證據": ["G-UI"], "截圖處理": "保留真實介面；來源有文字帶者改用既有無文字帶出版截圖；單元局部圖沿用原圖裁切與來源。"}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6, "原教材頁": 6, "整合單元來源頁": null, "每頁建議分鐘": "3–5", "來源界線": "", "目標": "串起樹節點與3D選取、父子層級及確認操作對象。", "未補齊證據": ["G-UI"], "截圖處理": "保留真實介面；來源有文字帶者改用既有無文字帶出版截圖；單元局部圖沿用原圖裁切與來源。"}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7, "原教材頁": 7, "整合單元來源頁": null, "每頁建議分鐘": "3–5", "來源界線": "", "目標": "同頁示範聚焦、縮放、旋轉與適用的顯示操作，區分視角與模型移動。", "未補齊證據": ["G-UI"], "截圖處理": "保留真實介面；來源有文字帶者改用既有無文字帶出版截圖；單元局部圖沿用原圖裁切與來源。"}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5, "原教材頁": 5, "整合單元來源頁": null, "每頁建議分鐘": "3–5", "來源界線": "", "目標": "用介面全貌圖指認物件樹、屬性、3D視窗與訊息區，示範各區用途。", "未補齊證據": ["G-UI"], "截圖處理": "保留真實介面；來源有文字帶者改用既有無文字帶出版截圖；單元局部圖沿用原圖裁切與來源。"}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5, "原教材頁": 5, "整合單元來源頁": null, "每頁建議分鐘": "3–5", "來源界線": "", "目標": "用介面全貌圖指認物件樹、屬性、3D視窗與訊息區，示範各區用途。", "未補齊證據": ["G-UI"], "截圖處理": "保留真實介面；來源有文字帶者改用既有無文字帶出版截圖；單元局部圖沿用原圖裁切與來源。"}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5, "原教材頁": 5, "整合單元來源頁": null, "每頁建議分鐘": "3–5", "來源界線": "", "目標": "用介面全貌圖指認物件樹、屬性、3D視窗與訊息區，示範各區用途。", "未補齊證據": ["G-UI"], "截圖處理": "保留真實介面；來源有文字帶者改用既有無文字帶出版截圖；單元局部圖沿用原圖裁切與來源。"}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5, "原教材頁": 5, "整合單元來源頁": null, "每頁建議分鐘": "3–5", "來源界線": "", "目標": "用介面全貌圖指認物件樹、屬性、3D視窗與訊息區，示範各區用途。", "未補齊證據": ["G-UI"], "截圖處理": "保留真實介面；來源有文字帶者改用既有無文字帶出版截圖；單元局部圖沿用原圖裁切與來源。"}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  <p:txBody>
          <a:bodyPr/>
          <a:lstStyle/>
          <a:p>
            <a:endParaRPr lang="zh-TW" altLang="en-US"/>
          </a:p>
        </p:txBody>
      </p:sp>
      <p:grpSp>
        <p:nvGrpSpPr>
          <p:cNvPr id="4" name="Group 4"/>
          <p:cNvGrpSpPr/>
          <p:nvPr/>
        </p:nvGrpSpPr>
        <p:grpSpPr>
          <a:xfrm>
            <a:off x="208693" y="57150"/>
            <a:ext cx="285750" cy="285750"/>
            <a:chOff x="0" y="0"/>
            <a:chExt cx="381000" cy="381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66750" y="85725"/>
            <a:ext cx="666750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762875" y="76200"/>
            <a:ext cx="4095750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課程導引與基礎操作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715500" y="1047750"/>
            <a:ext cx="2095500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1／14 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33375" y="6467475"/>
            <a:ext cx="1285875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06"/>
              </a:lnSpc>
            </a:pPr>
            <a:r>
              <a:rPr lang="en-US" sz="112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1 頁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9600" y="547688"/>
            <a:ext cx="1095375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5"/>
              </a:lnSpc>
            </a:pPr>
            <a:r>
              <a:rPr lang="en-US" sz="2700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MachinePilot 是什麼？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9600" y="1343025"/>
            <a:ext cx="10858500" cy="50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87"/>
              </a:lnSpc>
            </a:pPr>
            <a:r>
              <a:rPr lang="en-US" sz="1749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在電腦上準備產品、安排機台配件，並查看加工模擬。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" y="2181225"/>
            <a:ext cx="381000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18"/>
              </a:lnSpc>
            </a:pPr>
            <a:r>
              <a:rPr lang="en-US" sz="21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零件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09600" y="2647950"/>
            <a:ext cx="381000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31"/>
              </a:lnSpc>
            </a:pPr>
            <a:r>
              <a:rPr lang="en-US" sz="16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準備外型與配件關聯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9600" y="3476625"/>
            <a:ext cx="381000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18"/>
              </a:lnSpc>
            </a:pPr>
            <a:r>
              <a:rPr lang="en-US" sz="21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產品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9600" y="3943350"/>
            <a:ext cx="381000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3"/>
              </a:lnSpc>
            </a:pPr>
            <a:r>
              <a:rPr lang="en-US" sz="187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建立板件、連板或載具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09600" y="4772025"/>
            <a:ext cx="381000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18"/>
              </a:lnSpc>
            </a:pPr>
            <a:r>
              <a:rPr lang="en-US" sz="21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配方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09600" y="5238750"/>
            <a:ext cx="3810000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3"/>
              </a:lnSpc>
            </a:pPr>
            <a:r>
              <a:rPr lang="en-US" sz="187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配置機台，規劃並模擬加工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495800" y="1816894"/>
            <a:ext cx="6972300" cy="3923252"/>
            <a:chOff x="0" y="0"/>
            <a:chExt cx="9296400" cy="523100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9296400" cy="5231003"/>
            </a:xfrm>
            <a:custGeom>
              <a:avLst/>
              <a:gdLst/>
              <a:ahLst/>
              <a:cxnLst/>
              <a:rect l="l" t="t" r="r" b="b"/>
              <a:pathLst>
                <a:path w="9296400" h="5231003">
                  <a:moveTo>
                    <a:pt x="0" y="0"/>
                  </a:moveTo>
                  <a:lnTo>
                    <a:pt x="9296400" y="0"/>
                  </a:lnTo>
                  <a:lnTo>
                    <a:pt x="9296400" y="5231003"/>
                  </a:lnTo>
                  <a:lnTo>
                    <a:pt x="0" y="52310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4495800" y="5791200"/>
            <a:ext cx="381000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18"/>
              </a:lnSpc>
            </a:pPr>
            <a:r>
              <a:rPr lang="en-US" sz="21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手上有什麼？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550783" y="5791200"/>
            <a:ext cx="3260122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18"/>
              </a:lnSpc>
            </a:pPr>
            <a:r>
              <a:rPr lang="en-US" sz="21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最後看什麼？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9589294" y="4305300"/>
            <a:ext cx="1746504" cy="1164241"/>
            <a:chOff x="0" y="0"/>
            <a:chExt cx="2328672" cy="1552321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328672" cy="1552321"/>
            </a:xfrm>
            <a:custGeom>
              <a:avLst/>
              <a:gdLst/>
              <a:ahLst/>
              <a:cxnLst/>
              <a:rect l="l" t="t" r="r" b="b"/>
              <a:pathLst>
                <a:path w="2328672" h="1552321">
                  <a:moveTo>
                    <a:pt x="0" y="0"/>
                  </a:moveTo>
                  <a:lnTo>
                    <a:pt x="2328672" y="0"/>
                  </a:lnTo>
                  <a:lnTo>
                    <a:pt x="2328672" y="1552321"/>
                  </a:lnTo>
                  <a:lnTo>
                    <a:pt x="0" y="15523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zh-TW" altLang="en-US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  <p:txBody>
          <a:bodyPr/>
          <a:lstStyle/>
          <a:p>
            <a:endParaRPr lang="zh-TW" altLang="en-US"/>
          </a:p>
        </p:txBody>
      </p:sp>
      <p:grpSp>
        <p:nvGrpSpPr>
          <p:cNvPr id="4" name="Group 4"/>
          <p:cNvGrpSpPr/>
          <p:nvPr/>
        </p:nvGrpSpPr>
        <p:grpSpPr>
          <a:xfrm>
            <a:off x="208693" y="57150"/>
            <a:ext cx="285750" cy="285750"/>
            <a:chOff x="0" y="0"/>
            <a:chExt cx="381000" cy="381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66750" y="85725"/>
            <a:ext cx="666750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762875" y="76200"/>
            <a:ext cx="4095750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課程導引與基礎操作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715500" y="1047750"/>
            <a:ext cx="2095500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2／14 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33375" y="6467475"/>
            <a:ext cx="1285875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06"/>
              </a:lnSpc>
            </a:pPr>
            <a:r>
              <a:rPr lang="en-US" sz="112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2 頁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9600" y="547688"/>
            <a:ext cx="10953750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5"/>
              </a:lnSpc>
            </a:pPr>
            <a:r>
              <a:rPr lang="en-US" sz="2700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起始資料與檢查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9600" y="1333500"/>
            <a:ext cx="10858500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62"/>
              </a:lnSpc>
            </a:pPr>
            <a:r>
              <a:rPr lang="en-US" sz="16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開始前，備妥本課程的產品資料、BOM 與零件資料庫。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" y="1971675"/>
            <a:ext cx="5095875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3"/>
              </a:lnSpc>
            </a:pPr>
            <a:r>
              <a:rPr lang="en-US" sz="18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核對本題資料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09600" y="2342959"/>
            <a:ext cx="5095875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37"/>
              </a:lnSpc>
            </a:pPr>
            <a:r>
              <a:rPr lang="en-US" sz="15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對照 Gerber 與作業資料／零件清單，確認零件、料號、位號及板上位置。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9600" y="3000375"/>
            <a:ext cx="5095875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3"/>
              </a:lnSpc>
            </a:pPr>
            <a:r>
              <a:rPr lang="en-US" sz="18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範本已提供什麼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9600" y="3371659"/>
            <a:ext cx="5095875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37"/>
              </a:lnSpc>
            </a:pPr>
            <a:r>
              <a:rPr lang="en-US" sz="15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確認板件結構、工件屬性、光學點與定位方式，辨識既有資料及缺漏。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09600" y="4029075"/>
            <a:ext cx="5095875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3"/>
              </a:lnSpc>
            </a:pPr>
            <a:r>
              <a:rPr lang="en-US" sz="18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先確認可接續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09600" y="4400359"/>
            <a:ext cx="5095875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37"/>
              </a:lnSpc>
            </a:pPr>
            <a:r>
              <a:rPr lang="en-US" sz="15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確認零件配件關係及機台資料，並在配方中選取同一個已保存產品。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09600" y="5057775"/>
            <a:ext cx="5095875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3"/>
              </a:lnSpc>
            </a:pPr>
            <a:r>
              <a:rPr lang="en-US" sz="18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本教材的示例界線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09600" y="5429059"/>
            <a:ext cx="5095875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37"/>
              </a:lnSpc>
            </a:pPr>
            <a:r>
              <a:rPr lang="en-US" sz="15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範例採用 Demo_Single_Board、Demo_Panel_Board 或 Demo_Carrier_Board。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5941219" y="1676972"/>
            <a:ext cx="5955316" cy="2379726"/>
            <a:chOff x="0" y="0"/>
            <a:chExt cx="7940421" cy="317296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940421" cy="3172968"/>
            </a:xfrm>
            <a:custGeom>
              <a:avLst/>
              <a:gdLst/>
              <a:ahLst/>
              <a:cxnLst/>
              <a:rect l="l" t="t" r="r" b="b"/>
              <a:pathLst>
                <a:path w="7940421" h="3172968">
                  <a:moveTo>
                    <a:pt x="0" y="0"/>
                  </a:moveTo>
                  <a:lnTo>
                    <a:pt x="7940421" y="0"/>
                  </a:lnTo>
                  <a:lnTo>
                    <a:pt x="7940421" y="3172968"/>
                  </a:lnTo>
                  <a:lnTo>
                    <a:pt x="0" y="31729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zh-TW" alt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5945981" y="4414838"/>
            <a:ext cx="768953" cy="316135"/>
            <a:chOff x="0" y="0"/>
            <a:chExt cx="1025271" cy="421513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025271" cy="421513"/>
            </a:xfrm>
            <a:custGeom>
              <a:avLst/>
              <a:gdLst/>
              <a:ahLst/>
              <a:cxnLst/>
              <a:rect l="l" t="t" r="r" b="b"/>
              <a:pathLst>
                <a:path w="1025271" h="421513">
                  <a:moveTo>
                    <a:pt x="0" y="0"/>
                  </a:moveTo>
                  <a:lnTo>
                    <a:pt x="1025271" y="0"/>
                  </a:lnTo>
                  <a:lnTo>
                    <a:pt x="1025271" y="421513"/>
                  </a:lnTo>
                  <a:lnTo>
                    <a:pt x="0" y="4215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7DC"/>
            </a:solidFill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0" y="0"/>
              <a:ext cx="1025271" cy="421513"/>
            </a:xfrm>
            <a:custGeom>
              <a:avLst/>
              <a:gdLst/>
              <a:ahLst/>
              <a:cxnLst/>
              <a:rect l="l" t="t" r="r" b="b"/>
              <a:pathLst>
                <a:path w="1025271" h="421513">
                  <a:moveTo>
                    <a:pt x="0" y="0"/>
                  </a:moveTo>
                  <a:lnTo>
                    <a:pt x="1025271" y="0"/>
                  </a:lnTo>
                  <a:lnTo>
                    <a:pt x="1025271" y="421513"/>
                  </a:lnTo>
                  <a:lnTo>
                    <a:pt x="0" y="4215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C8D7E2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19050"/>
              <a:ext cx="1025271" cy="440563"/>
            </a:xfrm>
            <a:prstGeom prst="rect">
              <a:avLst/>
            </a:prstGeom>
          </p:spPr>
          <p:txBody>
            <a:bodyPr lIns="102743" tIns="102743" rIns="102743" bIns="102743" rtlCol="0" anchor="ctr"/>
            <a:lstStyle/>
            <a:p>
              <a:pPr algn="l">
                <a:lnSpc>
                  <a:spcPts val="1364"/>
                </a:lnSpc>
              </a:pPr>
              <a:r>
                <a:rPr lang="en-US" sz="975" b="1">
                  <a:solidFill>
                    <a:srgbClr val="FFFFFF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位號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6714934" y="4414838"/>
            <a:ext cx="1634109" cy="316135"/>
            <a:chOff x="0" y="0"/>
            <a:chExt cx="2178812" cy="42151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178812" cy="421513"/>
            </a:xfrm>
            <a:custGeom>
              <a:avLst/>
              <a:gdLst/>
              <a:ahLst/>
              <a:cxnLst/>
              <a:rect l="l" t="t" r="r" b="b"/>
              <a:pathLst>
                <a:path w="2178812" h="421513">
                  <a:moveTo>
                    <a:pt x="0" y="0"/>
                  </a:moveTo>
                  <a:lnTo>
                    <a:pt x="2178812" y="0"/>
                  </a:lnTo>
                  <a:lnTo>
                    <a:pt x="2178812" y="421513"/>
                  </a:lnTo>
                  <a:lnTo>
                    <a:pt x="0" y="4215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7DC"/>
            </a:solidFill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0" y="0"/>
              <a:ext cx="2178812" cy="421513"/>
            </a:xfrm>
            <a:custGeom>
              <a:avLst/>
              <a:gdLst/>
              <a:ahLst/>
              <a:cxnLst/>
              <a:rect l="l" t="t" r="r" b="b"/>
              <a:pathLst>
                <a:path w="2178812" h="421513">
                  <a:moveTo>
                    <a:pt x="0" y="0"/>
                  </a:moveTo>
                  <a:lnTo>
                    <a:pt x="2178812" y="0"/>
                  </a:lnTo>
                  <a:lnTo>
                    <a:pt x="2178812" y="421513"/>
                  </a:lnTo>
                  <a:lnTo>
                    <a:pt x="0" y="4215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C8D7E2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19050"/>
              <a:ext cx="2178812" cy="440563"/>
            </a:xfrm>
            <a:prstGeom prst="rect">
              <a:avLst/>
            </a:prstGeom>
          </p:spPr>
          <p:txBody>
            <a:bodyPr lIns="102743" tIns="102743" rIns="102743" bIns="102743" rtlCol="0" anchor="ctr"/>
            <a:lstStyle/>
            <a:p>
              <a:pPr algn="l">
                <a:lnSpc>
                  <a:spcPts val="1364"/>
                </a:lnSpc>
              </a:pPr>
              <a:r>
                <a:rPr lang="en-US" sz="975" b="1">
                  <a:solidFill>
                    <a:srgbClr val="FFFFFF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料號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8349139" y="4414838"/>
            <a:ext cx="3560540" cy="316135"/>
            <a:chOff x="0" y="0"/>
            <a:chExt cx="4747387" cy="421513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4747387" cy="421513"/>
            </a:xfrm>
            <a:custGeom>
              <a:avLst/>
              <a:gdLst/>
              <a:ahLst/>
              <a:cxnLst/>
              <a:rect l="l" t="t" r="r" b="b"/>
              <a:pathLst>
                <a:path w="4747387" h="421513">
                  <a:moveTo>
                    <a:pt x="0" y="0"/>
                  </a:moveTo>
                  <a:lnTo>
                    <a:pt x="4747387" y="0"/>
                  </a:lnTo>
                  <a:lnTo>
                    <a:pt x="4747387" y="421513"/>
                  </a:lnTo>
                  <a:lnTo>
                    <a:pt x="0" y="4215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7DC"/>
            </a:solidFill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2" name="Freeform 32"/>
            <p:cNvSpPr/>
            <p:nvPr/>
          </p:nvSpPr>
          <p:spPr>
            <a:xfrm>
              <a:off x="0" y="0"/>
              <a:ext cx="4747387" cy="421513"/>
            </a:xfrm>
            <a:custGeom>
              <a:avLst/>
              <a:gdLst/>
              <a:ahLst/>
              <a:cxnLst/>
              <a:rect l="l" t="t" r="r" b="b"/>
              <a:pathLst>
                <a:path w="4747387" h="421513">
                  <a:moveTo>
                    <a:pt x="0" y="0"/>
                  </a:moveTo>
                  <a:lnTo>
                    <a:pt x="4747387" y="0"/>
                  </a:lnTo>
                  <a:lnTo>
                    <a:pt x="4747387" y="421513"/>
                  </a:lnTo>
                  <a:lnTo>
                    <a:pt x="0" y="4215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C8D7E2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19050"/>
              <a:ext cx="4747387" cy="440563"/>
            </a:xfrm>
            <a:prstGeom prst="rect">
              <a:avLst/>
            </a:prstGeom>
          </p:spPr>
          <p:txBody>
            <a:bodyPr lIns="102743" tIns="102743" rIns="102743" bIns="102743" rtlCol="0" anchor="ctr"/>
            <a:lstStyle/>
            <a:p>
              <a:pPr algn="l">
                <a:lnSpc>
                  <a:spcPts val="1364"/>
                </a:lnSpc>
              </a:pPr>
              <a:r>
                <a:rPr lang="en-US" sz="975" b="1">
                  <a:solidFill>
                    <a:srgbClr val="FFFFFF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說明</a:t>
              </a:r>
            </a:p>
          </p:txBody>
        </p:sp>
      </p:grpSp>
      <p:sp>
        <p:nvSpPr>
          <p:cNvPr id="34" name="AutoShape 34"/>
          <p:cNvSpPr/>
          <p:nvPr/>
        </p:nvSpPr>
        <p:spPr>
          <a:xfrm>
            <a:off x="5945981" y="4730972"/>
            <a:ext cx="5963698" cy="316135"/>
          </a:xfrm>
          <a:prstGeom prst="rect">
            <a:avLst/>
          </a:prstGeom>
          <a:solidFill>
            <a:srgbClr val="F2F7FA"/>
          </a:solidFill>
        </p:spPr>
        <p:txBody>
          <a:bodyPr/>
          <a:lstStyle/>
          <a:p>
            <a:endParaRPr lang="zh-TW" altLang="en-US"/>
          </a:p>
        </p:txBody>
      </p:sp>
      <p:grpSp>
        <p:nvGrpSpPr>
          <p:cNvPr id="35" name="Group 35"/>
          <p:cNvGrpSpPr/>
          <p:nvPr/>
        </p:nvGrpSpPr>
        <p:grpSpPr>
          <a:xfrm>
            <a:off x="5945981" y="4730972"/>
            <a:ext cx="768953" cy="316135"/>
            <a:chOff x="0" y="0"/>
            <a:chExt cx="1025271" cy="42151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25271" cy="421513"/>
            </a:xfrm>
            <a:custGeom>
              <a:avLst/>
              <a:gdLst/>
              <a:ahLst/>
              <a:cxnLst/>
              <a:rect l="l" t="t" r="r" b="b"/>
              <a:pathLst>
                <a:path w="1025271" h="421513">
                  <a:moveTo>
                    <a:pt x="0" y="0"/>
                  </a:moveTo>
                  <a:lnTo>
                    <a:pt x="1025271" y="0"/>
                  </a:lnTo>
                  <a:lnTo>
                    <a:pt x="1025271" y="421513"/>
                  </a:lnTo>
                  <a:lnTo>
                    <a:pt x="0" y="4215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C8D7E2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19050"/>
              <a:ext cx="1025271" cy="440563"/>
            </a:xfrm>
            <a:prstGeom prst="rect">
              <a:avLst/>
            </a:prstGeom>
          </p:spPr>
          <p:txBody>
            <a:bodyPr lIns="102743" tIns="102743" rIns="102743" bIns="102743" rtlCol="0" anchor="ctr"/>
            <a:lstStyle/>
            <a:p>
              <a:pPr algn="l">
                <a:lnSpc>
                  <a:spcPts val="1364"/>
                </a:lnSpc>
              </a:pPr>
              <a:r>
                <a:rPr lang="en-US" sz="975">
                  <a:solidFill>
                    <a:srgbClr val="243A49"/>
                  </a:solidFill>
                  <a:latin typeface="Noto Sans"/>
                  <a:ea typeface="Noto Sans"/>
                  <a:cs typeface="Noto Sans"/>
                  <a:sym typeface="Noto Sans"/>
                </a:rPr>
                <a:t>C52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714934" y="4730972"/>
            <a:ext cx="1634109" cy="316135"/>
            <a:chOff x="0" y="0"/>
            <a:chExt cx="2178812" cy="42151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2178812" cy="421513"/>
            </a:xfrm>
            <a:custGeom>
              <a:avLst/>
              <a:gdLst/>
              <a:ahLst/>
              <a:cxnLst/>
              <a:rect l="l" t="t" r="r" b="b"/>
              <a:pathLst>
                <a:path w="2178812" h="421513">
                  <a:moveTo>
                    <a:pt x="0" y="0"/>
                  </a:moveTo>
                  <a:lnTo>
                    <a:pt x="2178812" y="0"/>
                  </a:lnTo>
                  <a:lnTo>
                    <a:pt x="2178812" y="421513"/>
                  </a:lnTo>
                  <a:lnTo>
                    <a:pt x="0" y="4215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C8D7E2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19050"/>
              <a:ext cx="2178812" cy="440563"/>
            </a:xfrm>
            <a:prstGeom prst="rect">
              <a:avLst/>
            </a:prstGeom>
          </p:spPr>
          <p:txBody>
            <a:bodyPr lIns="102743" tIns="102743" rIns="102743" bIns="102743" rtlCol="0" anchor="ctr"/>
            <a:lstStyle/>
            <a:p>
              <a:pPr algn="l">
                <a:lnSpc>
                  <a:spcPts val="1364"/>
                </a:lnSpc>
              </a:pPr>
              <a:r>
                <a:rPr lang="en-US" sz="975">
                  <a:solidFill>
                    <a:srgbClr val="243A49"/>
                  </a:solidFill>
                  <a:latin typeface="Noto Sans"/>
                  <a:ea typeface="Noto Sans"/>
                  <a:cs typeface="Noto Sans"/>
                  <a:sym typeface="Noto Sans"/>
                </a:rPr>
                <a:t>495-2473-3-ND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8349139" y="4730972"/>
            <a:ext cx="3560540" cy="316135"/>
            <a:chOff x="0" y="0"/>
            <a:chExt cx="4747387" cy="421513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4747387" cy="421513"/>
            </a:xfrm>
            <a:custGeom>
              <a:avLst/>
              <a:gdLst/>
              <a:ahLst/>
              <a:cxnLst/>
              <a:rect l="l" t="t" r="r" b="b"/>
              <a:pathLst>
                <a:path w="4747387" h="421513">
                  <a:moveTo>
                    <a:pt x="0" y="0"/>
                  </a:moveTo>
                  <a:lnTo>
                    <a:pt x="4747387" y="0"/>
                  </a:lnTo>
                  <a:lnTo>
                    <a:pt x="4747387" y="421513"/>
                  </a:lnTo>
                  <a:lnTo>
                    <a:pt x="0" y="4215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C8D7E2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19050"/>
              <a:ext cx="4747387" cy="440563"/>
            </a:xfrm>
            <a:prstGeom prst="rect">
              <a:avLst/>
            </a:prstGeom>
          </p:spPr>
          <p:txBody>
            <a:bodyPr lIns="102743" tIns="102743" rIns="102743" bIns="102743" rtlCol="0" anchor="ctr"/>
            <a:lstStyle/>
            <a:p>
              <a:pPr algn="l">
                <a:lnSpc>
                  <a:spcPts val="1364"/>
                </a:lnSpc>
              </a:pPr>
              <a:r>
                <a:rPr lang="en-US" sz="975">
                  <a:solidFill>
                    <a:srgbClr val="243A49"/>
                  </a:solidFill>
                  <a:latin typeface="Noto Sans"/>
                  <a:ea typeface="Noto Sans"/>
                  <a:cs typeface="Noto Sans"/>
                  <a:sym typeface="Noto Sans"/>
                </a:rPr>
                <a:t>金屬化聚酯薄膜電容；10 nF、±10%、直流 100 V／交流 63 V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5945981" y="5047107"/>
            <a:ext cx="768953" cy="474345"/>
            <a:chOff x="0" y="0"/>
            <a:chExt cx="1025271" cy="63246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25271" cy="632460"/>
            </a:xfrm>
            <a:custGeom>
              <a:avLst/>
              <a:gdLst/>
              <a:ahLst/>
              <a:cxnLst/>
              <a:rect l="l" t="t" r="r" b="b"/>
              <a:pathLst>
                <a:path w="1025271" h="632460">
                  <a:moveTo>
                    <a:pt x="0" y="0"/>
                  </a:moveTo>
                  <a:lnTo>
                    <a:pt x="1025271" y="0"/>
                  </a:lnTo>
                  <a:lnTo>
                    <a:pt x="1025271" y="632460"/>
                  </a:lnTo>
                  <a:lnTo>
                    <a:pt x="0" y="6324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C8D7E2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0" y="-19050"/>
              <a:ext cx="1025271" cy="651510"/>
            </a:xfrm>
            <a:prstGeom prst="rect">
              <a:avLst/>
            </a:prstGeom>
          </p:spPr>
          <p:txBody>
            <a:bodyPr lIns="208280" tIns="208280" rIns="208280" bIns="208280" rtlCol="0" anchor="ctr"/>
            <a:lstStyle/>
            <a:p>
              <a:pPr algn="l">
                <a:lnSpc>
                  <a:spcPts val="1364"/>
                </a:lnSpc>
              </a:pPr>
              <a:r>
                <a:rPr lang="en-US" sz="975">
                  <a:solidFill>
                    <a:srgbClr val="243A49"/>
                  </a:solidFill>
                  <a:latin typeface="Noto Sans"/>
                  <a:ea typeface="Noto Sans"/>
                  <a:cs typeface="Noto Sans"/>
                  <a:sym typeface="Noto Sans"/>
                </a:rPr>
                <a:t>C172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714934" y="5047107"/>
            <a:ext cx="1634109" cy="474345"/>
            <a:chOff x="0" y="0"/>
            <a:chExt cx="2178812" cy="63246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2178812" cy="632460"/>
            </a:xfrm>
            <a:custGeom>
              <a:avLst/>
              <a:gdLst/>
              <a:ahLst/>
              <a:cxnLst/>
              <a:rect l="l" t="t" r="r" b="b"/>
              <a:pathLst>
                <a:path w="2178812" h="632460">
                  <a:moveTo>
                    <a:pt x="0" y="0"/>
                  </a:moveTo>
                  <a:lnTo>
                    <a:pt x="2178812" y="0"/>
                  </a:lnTo>
                  <a:lnTo>
                    <a:pt x="2178812" y="632460"/>
                  </a:lnTo>
                  <a:lnTo>
                    <a:pt x="0" y="6324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C8D7E2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-19050"/>
              <a:ext cx="2178812" cy="651510"/>
            </a:xfrm>
            <a:prstGeom prst="rect">
              <a:avLst/>
            </a:prstGeom>
          </p:spPr>
          <p:txBody>
            <a:bodyPr lIns="208280" tIns="208280" rIns="208280" bIns="208280" rtlCol="0" anchor="ctr"/>
            <a:lstStyle/>
            <a:p>
              <a:pPr algn="l">
                <a:lnSpc>
                  <a:spcPts val="1364"/>
                </a:lnSpc>
              </a:pPr>
              <a:r>
                <a:rPr lang="en-US" sz="975">
                  <a:solidFill>
                    <a:srgbClr val="243A49"/>
                  </a:solidFill>
                  <a:latin typeface="Noto Sans"/>
                  <a:ea typeface="Noto Sans"/>
                  <a:cs typeface="Noto Sans"/>
                  <a:sym typeface="Noto Sans"/>
                </a:rPr>
                <a:t>ESK107M050AG3EA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8349139" y="5047107"/>
            <a:ext cx="3560540" cy="474345"/>
            <a:chOff x="0" y="0"/>
            <a:chExt cx="4747387" cy="63246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4747387" cy="632460"/>
            </a:xfrm>
            <a:custGeom>
              <a:avLst/>
              <a:gdLst/>
              <a:ahLst/>
              <a:cxnLst/>
              <a:rect l="l" t="t" r="r" b="b"/>
              <a:pathLst>
                <a:path w="4747387" h="632460">
                  <a:moveTo>
                    <a:pt x="0" y="0"/>
                  </a:moveTo>
                  <a:lnTo>
                    <a:pt x="4747387" y="0"/>
                  </a:lnTo>
                  <a:lnTo>
                    <a:pt x="4747387" y="632460"/>
                  </a:lnTo>
                  <a:lnTo>
                    <a:pt x="0" y="6324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C8D7E2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52" name="TextBox 52"/>
          <p:cNvSpPr txBox="1"/>
          <p:nvPr/>
        </p:nvSpPr>
        <p:spPr>
          <a:xfrm>
            <a:off x="8349139" y="5028057"/>
            <a:ext cx="3560540" cy="493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64"/>
              </a:lnSpc>
            </a:pPr>
            <a:r>
              <a:rPr lang="en-US" sz="97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有極性鋁電解電容；100 μF、±20%、直流 50 V；85°C 壽命 2,000 小時；−40～85°C</a:t>
            </a:r>
          </a:p>
        </p:txBody>
      </p:sp>
      <p:sp>
        <p:nvSpPr>
          <p:cNvPr id="53" name="AutoShape 53"/>
          <p:cNvSpPr/>
          <p:nvPr/>
        </p:nvSpPr>
        <p:spPr>
          <a:xfrm>
            <a:off x="5945981" y="5521357"/>
            <a:ext cx="5963698" cy="474345"/>
          </a:xfrm>
          <a:prstGeom prst="rect">
            <a:avLst/>
          </a:prstGeom>
          <a:solidFill>
            <a:srgbClr val="F2F7FA"/>
          </a:solidFill>
        </p:spPr>
        <p:txBody>
          <a:bodyPr/>
          <a:lstStyle/>
          <a:p>
            <a:endParaRPr lang="zh-TW" altLang="en-US"/>
          </a:p>
        </p:txBody>
      </p:sp>
      <p:grpSp>
        <p:nvGrpSpPr>
          <p:cNvPr id="54" name="Group 54"/>
          <p:cNvGrpSpPr/>
          <p:nvPr/>
        </p:nvGrpSpPr>
        <p:grpSpPr>
          <a:xfrm>
            <a:off x="5945981" y="5521357"/>
            <a:ext cx="768953" cy="474345"/>
            <a:chOff x="0" y="0"/>
            <a:chExt cx="1025271" cy="632460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1025271" cy="632460"/>
            </a:xfrm>
            <a:custGeom>
              <a:avLst/>
              <a:gdLst/>
              <a:ahLst/>
              <a:cxnLst/>
              <a:rect l="l" t="t" r="r" b="b"/>
              <a:pathLst>
                <a:path w="1025271" h="632460">
                  <a:moveTo>
                    <a:pt x="0" y="0"/>
                  </a:moveTo>
                  <a:lnTo>
                    <a:pt x="1025271" y="0"/>
                  </a:lnTo>
                  <a:lnTo>
                    <a:pt x="1025271" y="632460"/>
                  </a:lnTo>
                  <a:lnTo>
                    <a:pt x="0" y="6324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C8D7E2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0" y="-19050"/>
              <a:ext cx="1025271" cy="651510"/>
            </a:xfrm>
            <a:prstGeom prst="rect">
              <a:avLst/>
            </a:prstGeom>
          </p:spPr>
          <p:txBody>
            <a:bodyPr lIns="208280" tIns="208280" rIns="208280" bIns="208280" rtlCol="0" anchor="ctr"/>
            <a:lstStyle/>
            <a:p>
              <a:pPr algn="l">
                <a:lnSpc>
                  <a:spcPts val="1364"/>
                </a:lnSpc>
              </a:pPr>
              <a:r>
                <a:rPr lang="en-US" sz="975">
                  <a:solidFill>
                    <a:srgbClr val="243A49"/>
                  </a:solidFill>
                  <a:latin typeface="Noto Sans"/>
                  <a:ea typeface="Noto Sans"/>
                  <a:cs typeface="Noto Sans"/>
                  <a:sym typeface="Noto Sans"/>
                </a:rPr>
                <a:t>D01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6714934" y="5521357"/>
            <a:ext cx="1634109" cy="474345"/>
            <a:chOff x="0" y="0"/>
            <a:chExt cx="2178812" cy="632460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2178812" cy="632460"/>
            </a:xfrm>
            <a:custGeom>
              <a:avLst/>
              <a:gdLst/>
              <a:ahLst/>
              <a:cxnLst/>
              <a:rect l="l" t="t" r="r" b="b"/>
              <a:pathLst>
                <a:path w="2178812" h="632460">
                  <a:moveTo>
                    <a:pt x="0" y="0"/>
                  </a:moveTo>
                  <a:lnTo>
                    <a:pt x="2178812" y="0"/>
                  </a:lnTo>
                  <a:lnTo>
                    <a:pt x="2178812" y="632460"/>
                  </a:lnTo>
                  <a:lnTo>
                    <a:pt x="0" y="6324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C8D7E2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0" y="-19050"/>
              <a:ext cx="2178812" cy="651510"/>
            </a:xfrm>
            <a:prstGeom prst="rect">
              <a:avLst/>
            </a:prstGeom>
          </p:spPr>
          <p:txBody>
            <a:bodyPr lIns="208280" tIns="208280" rIns="208280" bIns="208280" rtlCol="0" anchor="ctr"/>
            <a:lstStyle/>
            <a:p>
              <a:pPr algn="l">
                <a:lnSpc>
                  <a:spcPts val="1364"/>
                </a:lnSpc>
              </a:pPr>
              <a:r>
                <a:rPr lang="en-US" sz="975">
                  <a:solidFill>
                    <a:srgbClr val="243A49"/>
                  </a:solidFill>
                  <a:latin typeface="Noto Sans"/>
                  <a:ea typeface="Noto Sans"/>
                  <a:cs typeface="Noto Sans"/>
                  <a:sym typeface="Noto Sans"/>
                </a:rPr>
                <a:t>EP1WSS6R2J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8349139" y="5521357"/>
            <a:ext cx="3560540" cy="474345"/>
            <a:chOff x="0" y="0"/>
            <a:chExt cx="4747387" cy="632460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4747387" cy="632460"/>
            </a:xfrm>
            <a:custGeom>
              <a:avLst/>
              <a:gdLst/>
              <a:ahLst/>
              <a:cxnLst/>
              <a:rect l="l" t="t" r="r" b="b"/>
              <a:pathLst>
                <a:path w="4747387" h="632460">
                  <a:moveTo>
                    <a:pt x="0" y="0"/>
                  </a:moveTo>
                  <a:lnTo>
                    <a:pt x="4747387" y="0"/>
                  </a:lnTo>
                  <a:lnTo>
                    <a:pt x="4747387" y="632460"/>
                  </a:lnTo>
                  <a:lnTo>
                    <a:pt x="0" y="6324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C8D7E2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62" name="TextBox 62"/>
          <p:cNvSpPr txBox="1"/>
          <p:nvPr/>
        </p:nvSpPr>
        <p:spPr>
          <a:xfrm>
            <a:off x="8349139" y="5502307"/>
            <a:ext cx="3560540" cy="493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64"/>
              </a:lnSpc>
            </a:pPr>
            <a:r>
              <a:rPr lang="en-US" sz="97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抗突波繞線電阻；6.2 Ω、±5%、1 W；±400 ppm/°C；−55～155°C</a:t>
            </a:r>
          </a:p>
        </p:txBody>
      </p:sp>
      <p:grpSp>
        <p:nvGrpSpPr>
          <p:cNvPr id="63" name="Group 63"/>
          <p:cNvGrpSpPr/>
          <p:nvPr/>
        </p:nvGrpSpPr>
        <p:grpSpPr>
          <a:xfrm>
            <a:off x="5945981" y="5995702"/>
            <a:ext cx="768953" cy="474631"/>
            <a:chOff x="0" y="0"/>
            <a:chExt cx="1025271" cy="632841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1025271" cy="632841"/>
            </a:xfrm>
            <a:custGeom>
              <a:avLst/>
              <a:gdLst/>
              <a:ahLst/>
              <a:cxnLst/>
              <a:rect l="l" t="t" r="r" b="b"/>
              <a:pathLst>
                <a:path w="1025271" h="632841">
                  <a:moveTo>
                    <a:pt x="0" y="0"/>
                  </a:moveTo>
                  <a:lnTo>
                    <a:pt x="1025271" y="0"/>
                  </a:lnTo>
                  <a:lnTo>
                    <a:pt x="1025271" y="632841"/>
                  </a:lnTo>
                  <a:lnTo>
                    <a:pt x="0" y="6328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C8D7E2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0" y="-19050"/>
              <a:ext cx="1025271" cy="651891"/>
            </a:xfrm>
            <a:prstGeom prst="rect">
              <a:avLst/>
            </a:prstGeom>
          </p:spPr>
          <p:txBody>
            <a:bodyPr lIns="208534" tIns="208534" rIns="208534" bIns="208534" rtlCol="0" anchor="ctr"/>
            <a:lstStyle/>
            <a:p>
              <a:pPr algn="l">
                <a:lnSpc>
                  <a:spcPts val="1364"/>
                </a:lnSpc>
              </a:pPr>
              <a:r>
                <a:rPr lang="en-US" sz="975">
                  <a:solidFill>
                    <a:srgbClr val="243A49"/>
                  </a:solidFill>
                  <a:latin typeface="Noto Sans"/>
                  <a:ea typeface="Noto Sans"/>
                  <a:cs typeface="Noto Sans"/>
                  <a:sym typeface="Noto Sans"/>
                </a:rPr>
                <a:t>RY1</a:t>
              </a:r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6714934" y="5995702"/>
            <a:ext cx="1634109" cy="474631"/>
            <a:chOff x="0" y="0"/>
            <a:chExt cx="2178812" cy="632841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2178812" cy="632841"/>
            </a:xfrm>
            <a:custGeom>
              <a:avLst/>
              <a:gdLst/>
              <a:ahLst/>
              <a:cxnLst/>
              <a:rect l="l" t="t" r="r" b="b"/>
              <a:pathLst>
                <a:path w="2178812" h="632841">
                  <a:moveTo>
                    <a:pt x="0" y="0"/>
                  </a:moveTo>
                  <a:lnTo>
                    <a:pt x="2178812" y="0"/>
                  </a:lnTo>
                  <a:lnTo>
                    <a:pt x="2178812" y="632841"/>
                  </a:lnTo>
                  <a:lnTo>
                    <a:pt x="0" y="6328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C8D7E2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68" name="TextBox 68"/>
            <p:cNvSpPr txBox="1"/>
            <p:nvPr/>
          </p:nvSpPr>
          <p:spPr>
            <a:xfrm>
              <a:off x="0" y="-19050"/>
              <a:ext cx="2178812" cy="651891"/>
            </a:xfrm>
            <a:prstGeom prst="rect">
              <a:avLst/>
            </a:prstGeom>
          </p:spPr>
          <p:txBody>
            <a:bodyPr lIns="208534" tIns="208534" rIns="208534" bIns="208534" rtlCol="0" anchor="ctr"/>
            <a:lstStyle/>
            <a:p>
              <a:pPr algn="l">
                <a:lnSpc>
                  <a:spcPts val="1364"/>
                </a:lnSpc>
              </a:pPr>
              <a:r>
                <a:rPr lang="en-US" sz="975">
                  <a:solidFill>
                    <a:srgbClr val="243A49"/>
                  </a:solidFill>
                  <a:latin typeface="Noto Sans"/>
                  <a:ea typeface="Noto Sans"/>
                  <a:cs typeface="Noto Sans"/>
                  <a:sym typeface="Noto Sans"/>
                </a:rPr>
                <a:t>835-1A-F-V</a:t>
              </a:r>
            </a:p>
          </p:txBody>
        </p:sp>
      </p:grpSp>
      <p:grpSp>
        <p:nvGrpSpPr>
          <p:cNvPr id="69" name="Group 69"/>
          <p:cNvGrpSpPr/>
          <p:nvPr/>
        </p:nvGrpSpPr>
        <p:grpSpPr>
          <a:xfrm>
            <a:off x="8349139" y="5995702"/>
            <a:ext cx="3560540" cy="474631"/>
            <a:chOff x="0" y="0"/>
            <a:chExt cx="4747387" cy="632841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4747387" cy="632841"/>
            </a:xfrm>
            <a:custGeom>
              <a:avLst/>
              <a:gdLst/>
              <a:ahLst/>
              <a:cxnLst/>
              <a:rect l="l" t="t" r="r" b="b"/>
              <a:pathLst>
                <a:path w="4747387" h="632841">
                  <a:moveTo>
                    <a:pt x="0" y="0"/>
                  </a:moveTo>
                  <a:lnTo>
                    <a:pt x="4747387" y="0"/>
                  </a:lnTo>
                  <a:lnTo>
                    <a:pt x="4747387" y="632841"/>
                  </a:lnTo>
                  <a:lnTo>
                    <a:pt x="0" y="6328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C8D7E2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71" name="TextBox 71"/>
          <p:cNvSpPr txBox="1"/>
          <p:nvPr/>
        </p:nvSpPr>
        <p:spPr>
          <a:xfrm>
            <a:off x="8349139" y="5976652"/>
            <a:ext cx="3560540" cy="493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64"/>
              </a:lnSpc>
            </a:pPr>
            <a:r>
              <a:rPr lang="en-US" sz="97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電路板功率繼電器；單刀單擲常開、F 級絕緣、密封；線圈約 0.45 W；交流 240 V／10 A 電阻負載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8141208" y="4064603"/>
            <a:ext cx="1898428" cy="277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零件料號表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8141208" y="6534341"/>
            <a:ext cx="1898428" cy="277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零件清單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  <p:txBody>
          <a:bodyPr/>
          <a:lstStyle/>
          <a:p>
            <a:endParaRPr lang="zh-TW" altLang="en-US"/>
          </a:p>
        </p:txBody>
      </p:sp>
      <p:grpSp>
        <p:nvGrpSpPr>
          <p:cNvPr id="4" name="Group 4"/>
          <p:cNvGrpSpPr/>
          <p:nvPr/>
        </p:nvGrpSpPr>
        <p:grpSpPr>
          <a:xfrm>
            <a:off x="208693" y="57150"/>
            <a:ext cx="285750" cy="285750"/>
            <a:chOff x="0" y="0"/>
            <a:chExt cx="381000" cy="381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66750" y="85725"/>
            <a:ext cx="666750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762875" y="76200"/>
            <a:ext cx="4095750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課程導引與基礎操作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715500" y="1047750"/>
            <a:ext cx="2095500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3／14 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33375" y="6467475"/>
            <a:ext cx="1285875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06"/>
              </a:lnSpc>
            </a:pPr>
            <a:r>
              <a:rPr lang="en-US" sz="112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3 頁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00050" y="619125"/>
            <a:ext cx="9144000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2400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MachinePilot 操作訓練教材</a:t>
            </a:r>
          </a:p>
        </p:txBody>
      </p:sp>
      <p:sp>
        <p:nvSpPr>
          <p:cNvPr id="11" name="AutoShape 11"/>
          <p:cNvSpPr/>
          <p:nvPr/>
        </p:nvSpPr>
        <p:spPr>
          <a:xfrm>
            <a:off x="266700" y="1571625"/>
            <a:ext cx="1362075" cy="4476750"/>
          </a:xfrm>
          <a:prstGeom prst="rect">
            <a:avLst/>
          </a:prstGeom>
          <a:solidFill>
            <a:srgbClr val="F2F7FA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12" name="TextBox 12"/>
          <p:cNvSpPr txBox="1"/>
          <p:nvPr/>
        </p:nvSpPr>
        <p:spPr>
          <a:xfrm>
            <a:off x="400050" y="1743075"/>
            <a:ext cx="1095375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 b="1">
                <a:solidFill>
                  <a:srgbClr val="587385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1／2</a:t>
            </a:r>
          </a:p>
        </p:txBody>
      </p:sp>
      <p:sp>
        <p:nvSpPr>
          <p:cNvPr id="13" name="AutoShape 13"/>
          <p:cNvSpPr/>
          <p:nvPr/>
        </p:nvSpPr>
        <p:spPr>
          <a:xfrm>
            <a:off x="495300" y="2533650"/>
            <a:ext cx="19050" cy="1000125"/>
          </a:xfrm>
          <a:prstGeom prst="rect">
            <a:avLst/>
          </a:prstGeom>
          <a:solidFill>
            <a:srgbClr val="D7E5ED"/>
          </a:solidFill>
        </p:spPr>
        <p:txBody>
          <a:bodyPr/>
          <a:lstStyle/>
          <a:p>
            <a:endParaRPr lang="zh-TW" altLang="en-US"/>
          </a:p>
        </p:txBody>
      </p:sp>
      <p:grpSp>
        <p:nvGrpSpPr>
          <p:cNvPr id="14" name="Group 14"/>
          <p:cNvGrpSpPr/>
          <p:nvPr/>
        </p:nvGrpSpPr>
        <p:grpSpPr>
          <a:xfrm>
            <a:off x="390525" y="2286000"/>
            <a:ext cx="238125" cy="238125"/>
            <a:chOff x="0" y="0"/>
            <a:chExt cx="317500" cy="3175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9BE514"/>
            </a:solidFill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243A49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457200" y="2305050"/>
            <a:ext cx="180975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sz="1050" b="1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33425" y="2286000"/>
            <a:ext cx="809625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 b="1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課程故事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390525" y="3381375"/>
            <a:ext cx="238125" cy="238125"/>
            <a:chOff x="0" y="0"/>
            <a:chExt cx="317500" cy="3175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CED8DE"/>
            </a:solidFill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457200" y="3400425"/>
            <a:ext cx="180975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sz="1050" b="1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2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33425" y="3381375"/>
            <a:ext cx="809625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基礎操作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770031" y="1839373"/>
            <a:ext cx="3790950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遭遇到困難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479792" y="1965103"/>
            <a:ext cx="3790950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解決工具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538561" y="3874579"/>
            <a:ext cx="3990975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從單板、新料號、連板，到兩塊產品使用載具。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538561" y="4719066"/>
            <a:ext cx="3790950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預期成果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538561" y="5052441"/>
            <a:ext cx="2455640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選擇合適的建置與配置方法</a:t>
            </a:r>
          </a:p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並解釋實際模擬結果。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1796986" y="2258187"/>
            <a:ext cx="5514213" cy="3103340"/>
            <a:chOff x="0" y="0"/>
            <a:chExt cx="7352284" cy="4137787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7352284" cy="4137787"/>
            </a:xfrm>
            <a:custGeom>
              <a:avLst/>
              <a:gdLst/>
              <a:ahLst/>
              <a:cxnLst/>
              <a:rect l="l" t="t" r="r" b="b"/>
              <a:pathLst>
                <a:path w="7352284" h="4137787">
                  <a:moveTo>
                    <a:pt x="0" y="0"/>
                  </a:moveTo>
                  <a:lnTo>
                    <a:pt x="7352284" y="0"/>
                  </a:lnTo>
                  <a:lnTo>
                    <a:pt x="7352284" y="4137787"/>
                  </a:lnTo>
                  <a:lnTo>
                    <a:pt x="0" y="41377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zh-TW" alt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7479792" y="2292001"/>
            <a:ext cx="1504950" cy="1504950"/>
            <a:chOff x="0" y="0"/>
            <a:chExt cx="2006600" cy="20066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006600" cy="2006600"/>
            </a:xfrm>
            <a:custGeom>
              <a:avLst/>
              <a:gdLst/>
              <a:ahLst/>
              <a:cxnLst/>
              <a:rect l="l" t="t" r="r" b="b"/>
              <a:pathLst>
                <a:path w="2006600" h="2006600">
                  <a:moveTo>
                    <a:pt x="0" y="0"/>
                  </a:moveTo>
                  <a:lnTo>
                    <a:pt x="2006600" y="0"/>
                  </a:lnTo>
                  <a:lnTo>
                    <a:pt x="2006600" y="2006600"/>
                  </a:lnTo>
                  <a:lnTo>
                    <a:pt x="0" y="2006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zh-TW" alt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9330976" y="2292001"/>
            <a:ext cx="1504950" cy="1504950"/>
            <a:chOff x="0" y="0"/>
            <a:chExt cx="2006600" cy="20066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2006600" cy="2006600"/>
            </a:xfrm>
            <a:custGeom>
              <a:avLst/>
              <a:gdLst/>
              <a:ahLst/>
              <a:cxnLst/>
              <a:rect l="l" t="t" r="r" b="b"/>
              <a:pathLst>
                <a:path w="2006600" h="2006600">
                  <a:moveTo>
                    <a:pt x="0" y="0"/>
                  </a:moveTo>
                  <a:lnTo>
                    <a:pt x="2006600" y="0"/>
                  </a:lnTo>
                  <a:lnTo>
                    <a:pt x="2006600" y="2006600"/>
                  </a:lnTo>
                  <a:lnTo>
                    <a:pt x="0" y="2006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zh-TW" altLang="en-US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  <p:txBody>
          <a:bodyPr/>
          <a:lstStyle/>
          <a:p>
            <a:endParaRPr lang="zh-TW" altLang="en-US"/>
          </a:p>
        </p:txBody>
      </p:sp>
      <p:grpSp>
        <p:nvGrpSpPr>
          <p:cNvPr id="4" name="Group 4"/>
          <p:cNvGrpSpPr/>
          <p:nvPr/>
        </p:nvGrpSpPr>
        <p:grpSpPr>
          <a:xfrm>
            <a:off x="208693" y="57150"/>
            <a:ext cx="285750" cy="285750"/>
            <a:chOff x="0" y="0"/>
            <a:chExt cx="381000" cy="381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66750" y="85725"/>
            <a:ext cx="666750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762875" y="76200"/>
            <a:ext cx="4095750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課程導引與基礎操作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715500" y="1047750"/>
            <a:ext cx="2095500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4／14 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33375" y="6467475"/>
            <a:ext cx="1285875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06"/>
              </a:lnSpc>
            </a:pPr>
            <a:r>
              <a:rPr lang="en-US" sz="112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4 頁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00050" y="619125"/>
            <a:ext cx="9144000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2400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四個情境與今天的學習目標</a:t>
            </a:r>
          </a:p>
        </p:txBody>
      </p:sp>
      <p:sp>
        <p:nvSpPr>
          <p:cNvPr id="11" name="AutoShape 11"/>
          <p:cNvSpPr/>
          <p:nvPr/>
        </p:nvSpPr>
        <p:spPr>
          <a:xfrm>
            <a:off x="266700" y="1571625"/>
            <a:ext cx="1362075" cy="4476750"/>
          </a:xfrm>
          <a:prstGeom prst="rect">
            <a:avLst/>
          </a:prstGeom>
          <a:solidFill>
            <a:srgbClr val="F2F7FA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12" name="TextBox 12"/>
          <p:cNvSpPr txBox="1"/>
          <p:nvPr/>
        </p:nvSpPr>
        <p:spPr>
          <a:xfrm>
            <a:off x="400050" y="1743075"/>
            <a:ext cx="1095375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 b="1">
                <a:solidFill>
                  <a:srgbClr val="587385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1／2</a:t>
            </a:r>
          </a:p>
        </p:txBody>
      </p:sp>
      <p:sp>
        <p:nvSpPr>
          <p:cNvPr id="13" name="AutoShape 13"/>
          <p:cNvSpPr/>
          <p:nvPr/>
        </p:nvSpPr>
        <p:spPr>
          <a:xfrm>
            <a:off x="495300" y="2533650"/>
            <a:ext cx="19050" cy="1000125"/>
          </a:xfrm>
          <a:prstGeom prst="rect">
            <a:avLst/>
          </a:prstGeom>
          <a:solidFill>
            <a:srgbClr val="D7E5ED"/>
          </a:solidFill>
        </p:spPr>
        <p:txBody>
          <a:bodyPr/>
          <a:lstStyle/>
          <a:p>
            <a:endParaRPr lang="zh-TW" altLang="en-US"/>
          </a:p>
        </p:txBody>
      </p:sp>
      <p:grpSp>
        <p:nvGrpSpPr>
          <p:cNvPr id="14" name="Group 14"/>
          <p:cNvGrpSpPr/>
          <p:nvPr/>
        </p:nvGrpSpPr>
        <p:grpSpPr>
          <a:xfrm>
            <a:off x="390525" y="2286000"/>
            <a:ext cx="238125" cy="238125"/>
            <a:chOff x="0" y="0"/>
            <a:chExt cx="317500" cy="3175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9BE514"/>
            </a:solidFill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243A49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457200" y="2305050"/>
            <a:ext cx="180975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sz="1050" b="1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33425" y="2286000"/>
            <a:ext cx="809625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 b="1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課程故事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390525" y="3381375"/>
            <a:ext cx="238125" cy="238125"/>
            <a:chOff x="0" y="0"/>
            <a:chExt cx="317500" cy="3175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CED8DE"/>
            </a:solidFill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457200" y="3400425"/>
            <a:ext cx="180975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sz="1050" b="1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2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33425" y="3381375"/>
            <a:ext cx="809625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基礎操作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924050" y="1819275"/>
            <a:ext cx="3790950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情境一：單板全自動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924050" y="2152650"/>
            <a:ext cx="3790950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使用四個已備妥零件，走完產品建立與自動</a:t>
            </a:r>
          </a:p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配方流程。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924050" y="3076575"/>
            <a:ext cx="3790950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情境二：新料與前側供料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924050" y="3409950"/>
            <a:ext cx="3790950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沿用外形建立新料號，更新標註，限制供料</a:t>
            </a:r>
          </a:p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器配置區域。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924050" y="4333875"/>
            <a:ext cx="3790950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情境三與四：連板與載具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924050" y="4667250"/>
            <a:ext cx="3790950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比較連板加工模式；建立載具產品，再自主</a:t>
            </a:r>
          </a:p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規劃配方。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6000750" y="1695450"/>
            <a:ext cx="581025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三維 概念示意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6588062" y="2019300"/>
            <a:ext cx="4635436" cy="3476625"/>
            <a:chOff x="0" y="0"/>
            <a:chExt cx="6180582" cy="46355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6180582" cy="4635500"/>
            </a:xfrm>
            <a:custGeom>
              <a:avLst/>
              <a:gdLst/>
              <a:ahLst/>
              <a:cxnLst/>
              <a:rect l="l" t="t" r="r" b="b"/>
              <a:pathLst>
                <a:path w="6180582" h="4635500">
                  <a:moveTo>
                    <a:pt x="0" y="0"/>
                  </a:moveTo>
                  <a:lnTo>
                    <a:pt x="6180582" y="0"/>
                  </a:lnTo>
                  <a:lnTo>
                    <a:pt x="6180582" y="4635500"/>
                  </a:lnTo>
                  <a:lnTo>
                    <a:pt x="0" y="4635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zh-TW" altLang="en-US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  <p:txBody>
          <a:bodyPr/>
          <a:lstStyle/>
          <a:p>
            <a:endParaRPr lang="zh-TW" altLang="en-US"/>
          </a:p>
        </p:txBody>
      </p:sp>
      <p:grpSp>
        <p:nvGrpSpPr>
          <p:cNvPr id="4" name="Group 4"/>
          <p:cNvGrpSpPr/>
          <p:nvPr/>
        </p:nvGrpSpPr>
        <p:grpSpPr>
          <a:xfrm>
            <a:off x="208693" y="57150"/>
            <a:ext cx="285750" cy="285750"/>
            <a:chOff x="0" y="0"/>
            <a:chExt cx="381000" cy="381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6" name="AutoShape 6"/>
          <p:cNvSpPr/>
          <p:nvPr/>
        </p:nvSpPr>
        <p:spPr>
          <a:xfrm>
            <a:off x="266700" y="1571625"/>
            <a:ext cx="1362075" cy="4476750"/>
          </a:xfrm>
          <a:prstGeom prst="rect">
            <a:avLst/>
          </a:prstGeom>
          <a:solidFill>
            <a:srgbClr val="F2F7FA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7" name="AutoShape 7"/>
          <p:cNvSpPr/>
          <p:nvPr/>
        </p:nvSpPr>
        <p:spPr>
          <a:xfrm>
            <a:off x="495300" y="2533650"/>
            <a:ext cx="19050" cy="1000125"/>
          </a:xfrm>
          <a:prstGeom prst="rect">
            <a:avLst/>
          </a:prstGeom>
          <a:solidFill>
            <a:srgbClr val="D7E5ED"/>
          </a:solidFill>
        </p:spPr>
        <p:txBody>
          <a:bodyPr/>
          <a:lstStyle/>
          <a:p>
            <a:endParaRPr lang="zh-TW" altLang="en-US"/>
          </a:p>
        </p:txBody>
      </p:sp>
      <p:grpSp>
        <p:nvGrpSpPr>
          <p:cNvPr id="8" name="Group 8"/>
          <p:cNvGrpSpPr/>
          <p:nvPr/>
        </p:nvGrpSpPr>
        <p:grpSpPr>
          <a:xfrm>
            <a:off x="390525" y="2286000"/>
            <a:ext cx="238125" cy="238125"/>
            <a:chOff x="0" y="0"/>
            <a:chExt cx="317500" cy="3175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0087DC"/>
            </a:solidFill>
          </p:spPr>
          <p:txBody>
            <a:bodyPr/>
            <a:lstStyle/>
            <a:p>
              <a:endParaRPr lang="zh-TW" alt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90525" y="3381375"/>
            <a:ext cx="238125" cy="238125"/>
            <a:chOff x="0" y="0"/>
            <a:chExt cx="317500" cy="3175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9BE514"/>
            </a:solidFill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243A49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897124" y="1709547"/>
            <a:ext cx="7712583" cy="4241292"/>
            <a:chOff x="0" y="0"/>
            <a:chExt cx="10283444" cy="565505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283444" cy="5655056"/>
            </a:xfrm>
            <a:custGeom>
              <a:avLst/>
              <a:gdLst/>
              <a:ahLst/>
              <a:cxnLst/>
              <a:rect l="l" t="t" r="r" b="b"/>
              <a:pathLst>
                <a:path w="10283444" h="5655056">
                  <a:moveTo>
                    <a:pt x="0" y="0"/>
                  </a:moveTo>
                  <a:lnTo>
                    <a:pt x="10283444" y="0"/>
                  </a:lnTo>
                  <a:lnTo>
                    <a:pt x="10283444" y="5655056"/>
                  </a:lnTo>
                  <a:lnTo>
                    <a:pt x="0" y="56550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143" b="-1143"/>
              </a:stretch>
            </a:blipFill>
          </p:spPr>
          <p:txBody>
            <a:bodyPr/>
            <a:lstStyle/>
            <a:p>
              <a:endParaRPr lang="zh-TW" alt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924175" y="2322004"/>
            <a:ext cx="1211104" cy="3494307"/>
            <a:chOff x="0" y="0"/>
            <a:chExt cx="1614805" cy="465907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614805" cy="4659076"/>
            </a:xfrm>
            <a:custGeom>
              <a:avLst/>
              <a:gdLst/>
              <a:ahLst/>
              <a:cxnLst/>
              <a:rect l="l" t="t" r="r" b="b"/>
              <a:pathLst>
                <a:path w="1614805" h="4659076">
                  <a:moveTo>
                    <a:pt x="0" y="0"/>
                  </a:moveTo>
                  <a:lnTo>
                    <a:pt x="1614805" y="0"/>
                  </a:lnTo>
                  <a:lnTo>
                    <a:pt x="1614805" y="4659076"/>
                  </a:lnTo>
                  <a:lnTo>
                    <a:pt x="0" y="46590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F0000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246680" y="2276761"/>
            <a:ext cx="1363028" cy="3539551"/>
            <a:chOff x="0" y="0"/>
            <a:chExt cx="1817370" cy="4719401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817370" cy="4719401"/>
            </a:xfrm>
            <a:custGeom>
              <a:avLst/>
              <a:gdLst/>
              <a:ahLst/>
              <a:cxnLst/>
              <a:rect l="l" t="t" r="r" b="b"/>
              <a:pathLst>
                <a:path w="1817370" h="4719401">
                  <a:moveTo>
                    <a:pt x="0" y="0"/>
                  </a:moveTo>
                  <a:lnTo>
                    <a:pt x="1817370" y="0"/>
                  </a:lnTo>
                  <a:lnTo>
                    <a:pt x="1817370" y="4719401"/>
                  </a:lnTo>
                  <a:lnTo>
                    <a:pt x="0" y="47194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0B050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4175617" y="4964750"/>
            <a:ext cx="5011674" cy="881314"/>
            <a:chOff x="0" y="0"/>
            <a:chExt cx="6682232" cy="117508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682232" cy="1175085"/>
            </a:xfrm>
            <a:custGeom>
              <a:avLst/>
              <a:gdLst/>
              <a:ahLst/>
              <a:cxnLst/>
              <a:rect l="l" t="t" r="r" b="b"/>
              <a:pathLst>
                <a:path w="6682232" h="1175085">
                  <a:moveTo>
                    <a:pt x="0" y="0"/>
                  </a:moveTo>
                  <a:lnTo>
                    <a:pt x="6682232" y="0"/>
                  </a:lnTo>
                  <a:lnTo>
                    <a:pt x="6682232" y="1175085"/>
                  </a:lnTo>
                  <a:lnTo>
                    <a:pt x="0" y="11750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070C0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939973" y="1628311"/>
            <a:ext cx="7289910" cy="676739"/>
            <a:chOff x="0" y="0"/>
            <a:chExt cx="9719880" cy="902319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9719880" cy="902319"/>
            </a:xfrm>
            <a:custGeom>
              <a:avLst/>
              <a:gdLst/>
              <a:ahLst/>
              <a:cxnLst/>
              <a:rect l="l" t="t" r="r" b="b"/>
              <a:pathLst>
                <a:path w="9719880" h="902319">
                  <a:moveTo>
                    <a:pt x="0" y="0"/>
                  </a:moveTo>
                  <a:lnTo>
                    <a:pt x="9719880" y="0"/>
                  </a:lnTo>
                  <a:lnTo>
                    <a:pt x="9719880" y="902319"/>
                  </a:lnTo>
                  <a:lnTo>
                    <a:pt x="0" y="9023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FDE59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666750" y="85725"/>
            <a:ext cx="666750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762875" y="76200"/>
            <a:ext cx="4095750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課程導引與基礎操作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715500" y="1047750"/>
            <a:ext cx="2095500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5／14 頁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33375" y="6467475"/>
            <a:ext cx="1285875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06"/>
              </a:lnSpc>
            </a:pPr>
            <a:r>
              <a:rPr lang="en-US" sz="112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5 頁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00050" y="619125"/>
            <a:ext cx="9144000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2400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認識操作工作區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00050" y="1743075"/>
            <a:ext cx="1095375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 b="1">
                <a:solidFill>
                  <a:srgbClr val="587385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2／2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57200" y="2305050"/>
            <a:ext cx="180975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sz="1050" b="1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1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733425" y="2286000"/>
            <a:ext cx="809625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>
                <a:solidFill>
                  <a:srgbClr val="0087DC"/>
                </a:solidFill>
                <a:latin typeface="Noto Sans"/>
                <a:ea typeface="Noto Sans"/>
                <a:cs typeface="Noto Sans"/>
                <a:sym typeface="Noto Sans"/>
              </a:rPr>
              <a:t>課程故事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57200" y="3400425"/>
            <a:ext cx="180975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sz="1050" b="1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2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33425" y="3381375"/>
            <a:ext cx="809625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 b="1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基礎操作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733550" y="2423541"/>
            <a:ext cx="1125474" cy="247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物件樹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0651522" y="2308765"/>
            <a:ext cx="1422178" cy="509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屬性與 三維 視窗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0670096" y="2866501"/>
            <a:ext cx="1403604" cy="657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50"/>
              </a:lnSpc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讀取選定物件的資料，對照其外形與位置。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106162" y="6117717"/>
            <a:ext cx="3790950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訊息與結果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5106162" y="6441567"/>
            <a:ext cx="3790950" cy="219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50"/>
              </a:lnSpc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確認保存、安裝與模擬訊息，再進入下一步。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666875" y="2728341"/>
            <a:ext cx="1257300" cy="1096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50"/>
              </a:lnSpc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找到產品、板件、幾何連結 與標註，先選</a:t>
            </a:r>
          </a:p>
          <a:p>
            <a:pPr algn="l">
              <a:lnSpc>
                <a:spcPts val="1750"/>
              </a:lnSpc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對編輯對象。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2924175" y="924401"/>
            <a:ext cx="1125474" cy="247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菜單列表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2920621" y="1224453"/>
            <a:ext cx="6794879" cy="219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50"/>
              </a:lnSpc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依序工作空間、電子零件、產品建立、配方生成、資料庫管理、關於以及手冊</a:t>
            </a:r>
          </a:p>
          <a:p>
            <a:pPr algn="l">
              <a:lnSpc>
                <a:spcPts val="1750"/>
              </a:lnSpc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對應都有其工具欄，進入點都會透過不同菜單欄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  <p:txBody>
          <a:bodyPr/>
          <a:lstStyle/>
          <a:p>
            <a:endParaRPr lang="zh-TW" altLang="en-US"/>
          </a:p>
        </p:txBody>
      </p:sp>
      <p:grpSp>
        <p:nvGrpSpPr>
          <p:cNvPr id="4" name="Group 4"/>
          <p:cNvGrpSpPr/>
          <p:nvPr/>
        </p:nvGrpSpPr>
        <p:grpSpPr>
          <a:xfrm>
            <a:off x="208693" y="57150"/>
            <a:ext cx="285750" cy="285750"/>
            <a:chOff x="0" y="0"/>
            <a:chExt cx="381000" cy="381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6" name="AutoShape 6"/>
          <p:cNvSpPr/>
          <p:nvPr/>
        </p:nvSpPr>
        <p:spPr>
          <a:xfrm>
            <a:off x="266700" y="1571625"/>
            <a:ext cx="1362075" cy="4476750"/>
          </a:xfrm>
          <a:prstGeom prst="rect">
            <a:avLst/>
          </a:prstGeom>
          <a:solidFill>
            <a:srgbClr val="F2F7FA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7" name="AutoShape 7"/>
          <p:cNvSpPr/>
          <p:nvPr/>
        </p:nvSpPr>
        <p:spPr>
          <a:xfrm>
            <a:off x="495300" y="2533650"/>
            <a:ext cx="19050" cy="1000125"/>
          </a:xfrm>
          <a:prstGeom prst="rect">
            <a:avLst/>
          </a:prstGeom>
          <a:solidFill>
            <a:srgbClr val="D7E5ED"/>
          </a:solidFill>
        </p:spPr>
        <p:txBody>
          <a:bodyPr/>
          <a:lstStyle/>
          <a:p>
            <a:endParaRPr lang="zh-TW" altLang="en-US"/>
          </a:p>
        </p:txBody>
      </p:sp>
      <p:grpSp>
        <p:nvGrpSpPr>
          <p:cNvPr id="8" name="Group 8"/>
          <p:cNvGrpSpPr/>
          <p:nvPr/>
        </p:nvGrpSpPr>
        <p:grpSpPr>
          <a:xfrm>
            <a:off x="390525" y="2286000"/>
            <a:ext cx="238125" cy="238125"/>
            <a:chOff x="0" y="0"/>
            <a:chExt cx="317500" cy="3175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0087DC"/>
            </a:solidFill>
          </p:spPr>
          <p:txBody>
            <a:bodyPr/>
            <a:lstStyle/>
            <a:p>
              <a:endParaRPr lang="zh-TW" alt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90525" y="3381375"/>
            <a:ext cx="238125" cy="238125"/>
            <a:chOff x="0" y="0"/>
            <a:chExt cx="317500" cy="3175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9BE514"/>
            </a:solidFill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243A49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13" name="Freeform 13"/>
          <p:cNvSpPr/>
          <p:nvPr/>
        </p:nvSpPr>
        <p:spPr>
          <a:xfrm>
            <a:off x="2226603" y="3303224"/>
            <a:ext cx="4328812" cy="1752138"/>
          </a:xfrm>
          <a:custGeom>
            <a:avLst/>
            <a:gdLst/>
            <a:ahLst/>
            <a:cxnLst/>
            <a:rect l="l" t="t" r="r" b="b"/>
            <a:pathLst>
              <a:path w="4328812" h="1752138">
                <a:moveTo>
                  <a:pt x="0" y="0"/>
                </a:moveTo>
                <a:lnTo>
                  <a:pt x="4328812" y="0"/>
                </a:lnTo>
                <a:lnTo>
                  <a:pt x="4328812" y="1752138"/>
                </a:lnTo>
                <a:lnTo>
                  <a:pt x="0" y="17521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4" name="Freeform 14"/>
          <p:cNvSpPr/>
          <p:nvPr/>
        </p:nvSpPr>
        <p:spPr>
          <a:xfrm>
            <a:off x="6778535" y="3303224"/>
            <a:ext cx="4298071" cy="1739696"/>
          </a:xfrm>
          <a:custGeom>
            <a:avLst/>
            <a:gdLst/>
            <a:ahLst/>
            <a:cxnLst/>
            <a:rect l="l" t="t" r="r" b="b"/>
            <a:pathLst>
              <a:path w="4298071" h="1739696">
                <a:moveTo>
                  <a:pt x="0" y="0"/>
                </a:moveTo>
                <a:lnTo>
                  <a:pt x="4298071" y="0"/>
                </a:lnTo>
                <a:lnTo>
                  <a:pt x="4298071" y="1739696"/>
                </a:lnTo>
                <a:lnTo>
                  <a:pt x="0" y="17396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5" name="Freeform 15"/>
          <p:cNvSpPr/>
          <p:nvPr/>
        </p:nvSpPr>
        <p:spPr>
          <a:xfrm>
            <a:off x="8809023" y="1565005"/>
            <a:ext cx="3001977" cy="1471768"/>
          </a:xfrm>
          <a:custGeom>
            <a:avLst/>
            <a:gdLst/>
            <a:ahLst/>
            <a:cxnLst/>
            <a:rect l="l" t="t" r="r" b="b"/>
            <a:pathLst>
              <a:path w="3001977" h="1471768">
                <a:moveTo>
                  <a:pt x="0" y="0"/>
                </a:moveTo>
                <a:lnTo>
                  <a:pt x="3001977" y="0"/>
                </a:lnTo>
                <a:lnTo>
                  <a:pt x="3001977" y="1471768"/>
                </a:lnTo>
                <a:lnTo>
                  <a:pt x="0" y="147176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116005"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6" name="TextBox 16"/>
          <p:cNvSpPr txBox="1"/>
          <p:nvPr/>
        </p:nvSpPr>
        <p:spPr>
          <a:xfrm>
            <a:off x="666750" y="85725"/>
            <a:ext cx="666750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762875" y="76200"/>
            <a:ext cx="4095750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課程導引與基礎操作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715500" y="1047750"/>
            <a:ext cx="2095500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6／14 頁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33375" y="6467475"/>
            <a:ext cx="1285875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06"/>
              </a:lnSpc>
            </a:pPr>
            <a:r>
              <a:rPr lang="en-US" sz="112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6 頁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00050" y="619125"/>
            <a:ext cx="9144000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2400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認識操作工作區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00050" y="1743075"/>
            <a:ext cx="1095375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 b="1">
                <a:solidFill>
                  <a:srgbClr val="587385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2／2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7200" y="2305050"/>
            <a:ext cx="180975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sz="1050" b="1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1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33425" y="2286000"/>
            <a:ext cx="809625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>
                <a:solidFill>
                  <a:srgbClr val="0087DC"/>
                </a:solidFill>
                <a:latin typeface="Noto Sans"/>
                <a:ea typeface="Noto Sans"/>
                <a:cs typeface="Noto Sans"/>
                <a:sym typeface="Noto Sans"/>
              </a:rPr>
              <a:t>課程故事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57200" y="3400425"/>
            <a:ext cx="180975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sz="1050" b="1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33425" y="3381375"/>
            <a:ext cx="809625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 b="1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基礎操作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950892" y="1436655"/>
            <a:ext cx="1125474" cy="247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菜單列表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947339" y="1736707"/>
            <a:ext cx="6794879" cy="657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50"/>
              </a:lnSpc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Workspace</a:t>
            </a:r>
          </a:p>
          <a:p>
            <a:pPr marL="302261" lvl="1" indent="-151130" algn="l">
              <a:lnSpc>
                <a:spcPts val="1750"/>
              </a:lnSpc>
              <a:buFont typeface="Arial"/>
              <a:buChar char="•"/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Resetworspace：清空當前專案。</a:t>
            </a:r>
          </a:p>
          <a:p>
            <a:pPr marL="302261" lvl="1" indent="-151130" algn="l">
              <a:lnSpc>
                <a:spcPts val="1750"/>
              </a:lnSpc>
              <a:buFont typeface="Arial"/>
              <a:buChar char="•"/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Exit：離開並且關閉軟體。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  <p:txBody>
          <a:bodyPr/>
          <a:lstStyle/>
          <a:p>
            <a:endParaRPr lang="zh-TW" altLang="en-US"/>
          </a:p>
        </p:txBody>
      </p:sp>
      <p:grpSp>
        <p:nvGrpSpPr>
          <p:cNvPr id="4" name="Group 4"/>
          <p:cNvGrpSpPr/>
          <p:nvPr/>
        </p:nvGrpSpPr>
        <p:grpSpPr>
          <a:xfrm>
            <a:off x="208693" y="57150"/>
            <a:ext cx="285750" cy="285750"/>
            <a:chOff x="0" y="0"/>
            <a:chExt cx="381000" cy="381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6" name="AutoShape 6"/>
          <p:cNvSpPr/>
          <p:nvPr/>
        </p:nvSpPr>
        <p:spPr>
          <a:xfrm>
            <a:off x="266700" y="1571625"/>
            <a:ext cx="1362075" cy="4476750"/>
          </a:xfrm>
          <a:prstGeom prst="rect">
            <a:avLst/>
          </a:prstGeom>
          <a:solidFill>
            <a:srgbClr val="F2F7FA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7" name="AutoShape 7"/>
          <p:cNvSpPr/>
          <p:nvPr/>
        </p:nvSpPr>
        <p:spPr>
          <a:xfrm>
            <a:off x="495300" y="2533650"/>
            <a:ext cx="19050" cy="1000125"/>
          </a:xfrm>
          <a:prstGeom prst="rect">
            <a:avLst/>
          </a:prstGeom>
          <a:solidFill>
            <a:srgbClr val="D7E5ED"/>
          </a:solidFill>
        </p:spPr>
        <p:txBody>
          <a:bodyPr/>
          <a:lstStyle/>
          <a:p>
            <a:endParaRPr lang="zh-TW" altLang="en-US"/>
          </a:p>
        </p:txBody>
      </p:sp>
      <p:grpSp>
        <p:nvGrpSpPr>
          <p:cNvPr id="8" name="Group 8"/>
          <p:cNvGrpSpPr/>
          <p:nvPr/>
        </p:nvGrpSpPr>
        <p:grpSpPr>
          <a:xfrm>
            <a:off x="390525" y="2286000"/>
            <a:ext cx="238125" cy="238125"/>
            <a:chOff x="0" y="0"/>
            <a:chExt cx="317500" cy="3175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0087DC"/>
            </a:solidFill>
          </p:spPr>
          <p:txBody>
            <a:bodyPr/>
            <a:lstStyle/>
            <a:p>
              <a:endParaRPr lang="zh-TW" alt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90525" y="3381375"/>
            <a:ext cx="238125" cy="238125"/>
            <a:chOff x="0" y="0"/>
            <a:chExt cx="317500" cy="3175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9BE514"/>
            </a:solidFill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243A49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13" name="Freeform 13"/>
          <p:cNvSpPr/>
          <p:nvPr/>
        </p:nvSpPr>
        <p:spPr>
          <a:xfrm>
            <a:off x="8815608" y="1533525"/>
            <a:ext cx="2995392" cy="1389384"/>
          </a:xfrm>
          <a:custGeom>
            <a:avLst/>
            <a:gdLst/>
            <a:ahLst/>
            <a:cxnLst/>
            <a:rect l="l" t="t" r="r" b="b"/>
            <a:pathLst>
              <a:path w="2995392" h="1389384">
                <a:moveTo>
                  <a:pt x="0" y="0"/>
                </a:moveTo>
                <a:lnTo>
                  <a:pt x="2995392" y="0"/>
                </a:lnTo>
                <a:lnTo>
                  <a:pt x="2995392" y="1389384"/>
                </a:lnTo>
                <a:lnTo>
                  <a:pt x="0" y="13893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4" name="Freeform 14"/>
          <p:cNvSpPr/>
          <p:nvPr/>
        </p:nvSpPr>
        <p:spPr>
          <a:xfrm>
            <a:off x="7501431" y="4204317"/>
            <a:ext cx="3373605" cy="2361524"/>
          </a:xfrm>
          <a:custGeom>
            <a:avLst/>
            <a:gdLst/>
            <a:ahLst/>
            <a:cxnLst/>
            <a:rect l="l" t="t" r="r" b="b"/>
            <a:pathLst>
              <a:path w="3373605" h="2361524">
                <a:moveTo>
                  <a:pt x="0" y="0"/>
                </a:moveTo>
                <a:lnTo>
                  <a:pt x="3373605" y="0"/>
                </a:lnTo>
                <a:lnTo>
                  <a:pt x="3373605" y="2361524"/>
                </a:lnTo>
                <a:lnTo>
                  <a:pt x="0" y="23615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5" name="Freeform 15"/>
          <p:cNvSpPr/>
          <p:nvPr/>
        </p:nvSpPr>
        <p:spPr>
          <a:xfrm>
            <a:off x="2649118" y="4204317"/>
            <a:ext cx="3446882" cy="2295624"/>
          </a:xfrm>
          <a:custGeom>
            <a:avLst/>
            <a:gdLst/>
            <a:ahLst/>
            <a:cxnLst/>
            <a:rect l="l" t="t" r="r" b="b"/>
            <a:pathLst>
              <a:path w="3446882" h="2295624">
                <a:moveTo>
                  <a:pt x="0" y="0"/>
                </a:moveTo>
                <a:lnTo>
                  <a:pt x="3446882" y="0"/>
                </a:lnTo>
                <a:lnTo>
                  <a:pt x="3446882" y="2295624"/>
                </a:lnTo>
                <a:lnTo>
                  <a:pt x="0" y="229562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6" name="TextBox 16"/>
          <p:cNvSpPr txBox="1"/>
          <p:nvPr/>
        </p:nvSpPr>
        <p:spPr>
          <a:xfrm>
            <a:off x="666750" y="85725"/>
            <a:ext cx="666750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762875" y="76200"/>
            <a:ext cx="4095750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課程導引與基礎操作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715500" y="1047750"/>
            <a:ext cx="2095500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7／14 頁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33375" y="6467475"/>
            <a:ext cx="1285875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06"/>
              </a:lnSpc>
            </a:pPr>
            <a:r>
              <a:rPr lang="en-US" sz="112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7 頁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00050" y="619125"/>
            <a:ext cx="9144000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2400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認識操作工作區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00050" y="1743075"/>
            <a:ext cx="1095375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 b="1">
                <a:solidFill>
                  <a:srgbClr val="587385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2／2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7200" y="2305050"/>
            <a:ext cx="180975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sz="1050" b="1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1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33425" y="2286000"/>
            <a:ext cx="809625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>
                <a:solidFill>
                  <a:srgbClr val="0087DC"/>
                </a:solidFill>
                <a:latin typeface="Noto Sans"/>
                <a:ea typeface="Noto Sans"/>
                <a:cs typeface="Noto Sans"/>
                <a:sym typeface="Noto Sans"/>
              </a:rPr>
              <a:t>課程故事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57200" y="3400425"/>
            <a:ext cx="180975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sz="1050" b="1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33425" y="3381375"/>
            <a:ext cx="809625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 b="1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基礎操作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950892" y="1436655"/>
            <a:ext cx="1125474" cy="247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菜單列表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947339" y="1736707"/>
            <a:ext cx="6794879" cy="2191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50"/>
              </a:lnSpc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Electronic Component</a:t>
            </a:r>
          </a:p>
          <a:p>
            <a:pPr marL="302261" lvl="1" indent="-151130" algn="l">
              <a:lnSpc>
                <a:spcPts val="1750"/>
              </a:lnSpc>
              <a:buFont typeface="Arial"/>
              <a:buChar char="•"/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New Component：透過外型新創電子零件(to be continued)。</a:t>
            </a:r>
          </a:p>
          <a:p>
            <a:pPr marL="604521" lvl="2" indent="-201507" algn="l">
              <a:lnSpc>
                <a:spcPts val="1750"/>
              </a:lnSpc>
              <a:buFont typeface="Arial"/>
              <a:buChar char="⚬"/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New from template：透過現有template創建電子零件(to be continued)。</a:t>
            </a:r>
          </a:p>
          <a:p>
            <a:pPr marL="604521" lvl="2" indent="-201507" algn="l">
              <a:lnSpc>
                <a:spcPts val="1750"/>
              </a:lnSpc>
              <a:buFont typeface="Arial"/>
              <a:buChar char="⚬"/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Deep clone from asset：透過現有的電子零件，將對應的全部關聯與資產複製，僅需要設定資料庫群組以及料號，這是本次課程的主要操作點。</a:t>
            </a:r>
          </a:p>
          <a:p>
            <a:pPr marL="302261" lvl="1" indent="-151130" algn="l">
              <a:lnSpc>
                <a:spcPts val="1750"/>
              </a:lnSpc>
              <a:buFont typeface="Arial"/>
              <a:buChar char="•"/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Open Project：透過彈跳視窗可以選擇不同資料庫群開啟對應的電子零件。</a:t>
            </a:r>
          </a:p>
          <a:p>
            <a:pPr marL="302261" lvl="1" indent="-151130" algn="l">
              <a:lnSpc>
                <a:spcPts val="1750"/>
              </a:lnSpc>
              <a:buFont typeface="Arial"/>
              <a:buChar char="•"/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Save to Library：創建或者Clone完畢後，將電子零件資產與設定存入到對應的資料庫群組。</a:t>
            </a:r>
          </a:p>
          <a:p>
            <a:pPr marL="302261" lvl="1" indent="-151130" algn="l">
              <a:lnSpc>
                <a:spcPts val="1750"/>
              </a:lnSpc>
              <a:buFont typeface="Arial"/>
              <a:buChar char="•"/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Component Relations：設定電子零件跟工具或者供料器的關係，(屬於進階課程)</a:t>
            </a:r>
          </a:p>
          <a:p>
            <a:pPr marL="302261" lvl="1" indent="-151130" algn="l">
              <a:lnSpc>
                <a:spcPts val="1750"/>
              </a:lnSpc>
              <a:buFont typeface="Arial"/>
              <a:buChar char="•"/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Scene Roles：設定電子零件在模擬時候的情境角色，(屬於進階課程)。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  <p:txBody>
          <a:bodyPr/>
          <a:lstStyle/>
          <a:p>
            <a:endParaRPr lang="zh-TW" altLang="en-US"/>
          </a:p>
        </p:txBody>
      </p:sp>
      <p:grpSp>
        <p:nvGrpSpPr>
          <p:cNvPr id="4" name="Group 4"/>
          <p:cNvGrpSpPr/>
          <p:nvPr/>
        </p:nvGrpSpPr>
        <p:grpSpPr>
          <a:xfrm>
            <a:off x="208693" y="57150"/>
            <a:ext cx="285750" cy="285750"/>
            <a:chOff x="0" y="0"/>
            <a:chExt cx="381000" cy="381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6" name="AutoShape 6"/>
          <p:cNvSpPr/>
          <p:nvPr/>
        </p:nvSpPr>
        <p:spPr>
          <a:xfrm>
            <a:off x="266700" y="1571625"/>
            <a:ext cx="1362075" cy="4476750"/>
          </a:xfrm>
          <a:prstGeom prst="rect">
            <a:avLst/>
          </a:prstGeom>
          <a:solidFill>
            <a:srgbClr val="F2F7FA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7" name="AutoShape 7"/>
          <p:cNvSpPr/>
          <p:nvPr/>
        </p:nvSpPr>
        <p:spPr>
          <a:xfrm>
            <a:off x="495300" y="2533650"/>
            <a:ext cx="19050" cy="1000125"/>
          </a:xfrm>
          <a:prstGeom prst="rect">
            <a:avLst/>
          </a:prstGeom>
          <a:solidFill>
            <a:srgbClr val="D7E5ED"/>
          </a:solidFill>
        </p:spPr>
        <p:txBody>
          <a:bodyPr/>
          <a:lstStyle/>
          <a:p>
            <a:endParaRPr lang="zh-TW" altLang="en-US"/>
          </a:p>
        </p:txBody>
      </p:sp>
      <p:grpSp>
        <p:nvGrpSpPr>
          <p:cNvPr id="8" name="Group 8"/>
          <p:cNvGrpSpPr/>
          <p:nvPr/>
        </p:nvGrpSpPr>
        <p:grpSpPr>
          <a:xfrm>
            <a:off x="390525" y="2286000"/>
            <a:ext cx="238125" cy="238125"/>
            <a:chOff x="0" y="0"/>
            <a:chExt cx="317500" cy="3175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0087DC"/>
            </a:solidFill>
          </p:spPr>
          <p:txBody>
            <a:bodyPr/>
            <a:lstStyle/>
            <a:p>
              <a:endParaRPr lang="zh-TW" alt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90525" y="3381375"/>
            <a:ext cx="238125" cy="238125"/>
            <a:chOff x="0" y="0"/>
            <a:chExt cx="317500" cy="3175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9BE514"/>
            </a:solidFill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243A49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13" name="Freeform 13"/>
          <p:cNvSpPr/>
          <p:nvPr/>
        </p:nvSpPr>
        <p:spPr>
          <a:xfrm>
            <a:off x="7277196" y="1446180"/>
            <a:ext cx="4876608" cy="1093819"/>
          </a:xfrm>
          <a:custGeom>
            <a:avLst/>
            <a:gdLst/>
            <a:ahLst/>
            <a:cxnLst/>
            <a:rect l="l" t="t" r="r" b="b"/>
            <a:pathLst>
              <a:path w="4876608" h="1093819">
                <a:moveTo>
                  <a:pt x="0" y="0"/>
                </a:moveTo>
                <a:lnTo>
                  <a:pt x="4876608" y="0"/>
                </a:lnTo>
                <a:lnTo>
                  <a:pt x="4876608" y="1093819"/>
                </a:lnTo>
                <a:lnTo>
                  <a:pt x="0" y="10938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4" name="Freeform 14"/>
          <p:cNvSpPr/>
          <p:nvPr/>
        </p:nvSpPr>
        <p:spPr>
          <a:xfrm>
            <a:off x="2450534" y="4204317"/>
            <a:ext cx="3941546" cy="2128719"/>
          </a:xfrm>
          <a:custGeom>
            <a:avLst/>
            <a:gdLst/>
            <a:ahLst/>
            <a:cxnLst/>
            <a:rect l="l" t="t" r="r" b="b"/>
            <a:pathLst>
              <a:path w="3941546" h="2128719">
                <a:moveTo>
                  <a:pt x="0" y="0"/>
                </a:moveTo>
                <a:lnTo>
                  <a:pt x="3941545" y="0"/>
                </a:lnTo>
                <a:lnTo>
                  <a:pt x="3941545" y="2128719"/>
                </a:lnTo>
                <a:lnTo>
                  <a:pt x="0" y="21287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5" name="Freeform 15"/>
          <p:cNvSpPr/>
          <p:nvPr/>
        </p:nvSpPr>
        <p:spPr>
          <a:xfrm>
            <a:off x="7077835" y="4274710"/>
            <a:ext cx="4500559" cy="1897490"/>
          </a:xfrm>
          <a:custGeom>
            <a:avLst/>
            <a:gdLst/>
            <a:ahLst/>
            <a:cxnLst/>
            <a:rect l="l" t="t" r="r" b="b"/>
            <a:pathLst>
              <a:path w="4500559" h="1897490">
                <a:moveTo>
                  <a:pt x="0" y="0"/>
                </a:moveTo>
                <a:lnTo>
                  <a:pt x="4500559" y="0"/>
                </a:lnTo>
                <a:lnTo>
                  <a:pt x="4500559" y="1897490"/>
                </a:lnTo>
                <a:lnTo>
                  <a:pt x="0" y="189749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6" name="TextBox 16"/>
          <p:cNvSpPr txBox="1"/>
          <p:nvPr/>
        </p:nvSpPr>
        <p:spPr>
          <a:xfrm>
            <a:off x="666750" y="85725"/>
            <a:ext cx="666750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762875" y="76200"/>
            <a:ext cx="4095750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課程導引與基礎操作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715500" y="1047750"/>
            <a:ext cx="2095500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8／14 頁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33375" y="6467475"/>
            <a:ext cx="1285875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06"/>
              </a:lnSpc>
            </a:pPr>
            <a:r>
              <a:rPr lang="en-US" sz="112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8 頁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00050" y="619125"/>
            <a:ext cx="9144000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2400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認識操作工作區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00050" y="1743075"/>
            <a:ext cx="1095375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 b="1">
                <a:solidFill>
                  <a:srgbClr val="587385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2／2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7200" y="2305050"/>
            <a:ext cx="180975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sz="1050" b="1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1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33425" y="2286000"/>
            <a:ext cx="809625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>
                <a:solidFill>
                  <a:srgbClr val="0087DC"/>
                </a:solidFill>
                <a:latin typeface="Noto Sans"/>
                <a:ea typeface="Noto Sans"/>
                <a:cs typeface="Noto Sans"/>
                <a:sym typeface="Noto Sans"/>
              </a:rPr>
              <a:t>課程故事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57200" y="3400425"/>
            <a:ext cx="180975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sz="1050" b="1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33425" y="3381375"/>
            <a:ext cx="809625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 b="1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基礎操作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950892" y="1436655"/>
            <a:ext cx="1125474" cy="247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菜單列表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947339" y="1736707"/>
            <a:ext cx="6794879" cy="2191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50"/>
              </a:lnSpc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Product</a:t>
            </a:r>
          </a:p>
          <a:p>
            <a:pPr marL="302261" lvl="1" indent="-151130" algn="l">
              <a:lnSpc>
                <a:spcPts val="1750"/>
              </a:lnSpc>
              <a:buFont typeface="Arial"/>
              <a:buChar char="•"/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New Board：創建單板資產</a:t>
            </a:r>
          </a:p>
          <a:p>
            <a:pPr marL="302261" lvl="1" indent="-151130" algn="l">
              <a:lnSpc>
                <a:spcPts val="1750"/>
              </a:lnSpc>
              <a:buFont typeface="Arial"/>
              <a:buChar char="•"/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New Panel：創建連板資產，後續可進行跨板規劃或整板規劃</a:t>
            </a:r>
          </a:p>
          <a:p>
            <a:pPr marL="302261" lvl="1" indent="-151130" algn="l">
              <a:lnSpc>
                <a:spcPts val="1750"/>
              </a:lnSpc>
              <a:buFont typeface="Arial"/>
              <a:buChar char="•"/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New Carrier：創建載具產品，當前僅提供跨板規劃</a:t>
            </a:r>
          </a:p>
          <a:p>
            <a:pPr marL="302261" lvl="1" indent="-151130" algn="l">
              <a:lnSpc>
                <a:spcPts val="1750"/>
              </a:lnSpc>
              <a:buFont typeface="Arial"/>
              <a:buChar char="•"/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Open Project：透過彈跳視窗選取產品。</a:t>
            </a:r>
          </a:p>
          <a:p>
            <a:pPr marL="302261" lvl="1" indent="-151130" algn="l">
              <a:lnSpc>
                <a:spcPts val="1750"/>
              </a:lnSpc>
              <a:buFont typeface="Arial"/>
              <a:buChar char="•"/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Save to Library：將產品資產存入到對應的資料庫群組。</a:t>
            </a:r>
          </a:p>
          <a:p>
            <a:pPr marL="302261" lvl="1" indent="-151130" algn="l">
              <a:lnSpc>
                <a:spcPts val="1750"/>
              </a:lnSpc>
              <a:buFont typeface="Arial"/>
              <a:buChar char="•"/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Measure：提供測量之間的X,Y,Z數值</a:t>
            </a:r>
          </a:p>
          <a:p>
            <a:pPr marL="604521" lvl="2" indent="-201507" algn="l">
              <a:lnSpc>
                <a:spcPts val="1750"/>
              </a:lnSpc>
              <a:buFont typeface="Arial"/>
              <a:buChar char="⚬"/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從原點到特徵：先點空間地板，再點選終點特徵。</a:t>
            </a:r>
          </a:p>
          <a:p>
            <a:pPr marL="604521" lvl="2" indent="-201507" algn="l">
              <a:lnSpc>
                <a:spcPts val="1750"/>
              </a:lnSpc>
              <a:buFont typeface="Arial"/>
              <a:buChar char="⚬"/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起點特徵到終點特徵：先點起點特徵，再點選終點特徵。</a:t>
            </a:r>
          </a:p>
          <a:p>
            <a:pPr marL="302261" lvl="1" indent="-151130" algn="l">
              <a:lnSpc>
                <a:spcPts val="1750"/>
              </a:lnSpc>
              <a:buFont typeface="Arial"/>
              <a:buChar char="•"/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Payload Preview：3D模型載入，用於確認標註後的footprint與模型關係。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  <p:txBody>
          <a:bodyPr/>
          <a:lstStyle/>
          <a:p>
            <a:endParaRPr lang="zh-TW" altLang="en-US"/>
          </a:p>
        </p:txBody>
      </p:sp>
      <p:grpSp>
        <p:nvGrpSpPr>
          <p:cNvPr id="4" name="Group 4"/>
          <p:cNvGrpSpPr/>
          <p:nvPr/>
        </p:nvGrpSpPr>
        <p:grpSpPr>
          <a:xfrm>
            <a:off x="208693" y="57150"/>
            <a:ext cx="285750" cy="285750"/>
            <a:chOff x="0" y="0"/>
            <a:chExt cx="381000" cy="381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66750" y="85725"/>
            <a:ext cx="666750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762875" y="76200"/>
            <a:ext cx="4095750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課程導引與基礎操作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715500" y="1047750"/>
            <a:ext cx="2095500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9／14 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33375" y="6467475"/>
            <a:ext cx="1285875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06"/>
              </a:lnSpc>
            </a:pPr>
            <a:r>
              <a:rPr lang="en-US" sz="112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9 頁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00050" y="619125"/>
            <a:ext cx="9144000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2400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物件選取與父子層級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429750" y="552450"/>
            <a:ext cx="2428875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06"/>
              </a:lnSpc>
            </a:pPr>
            <a:r>
              <a:rPr lang="en-US" sz="1125" b="1">
                <a:solidFill>
                  <a:srgbClr val="587385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課程導引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66700" y="1571625"/>
            <a:ext cx="1362075" cy="4476750"/>
          </a:xfrm>
          <a:prstGeom prst="rect">
            <a:avLst/>
          </a:prstGeom>
          <a:solidFill>
            <a:srgbClr val="F2F7FA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13" name="TextBox 13"/>
          <p:cNvSpPr txBox="1"/>
          <p:nvPr/>
        </p:nvSpPr>
        <p:spPr>
          <a:xfrm>
            <a:off x="400050" y="1743075"/>
            <a:ext cx="1095375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 b="1">
                <a:solidFill>
                  <a:srgbClr val="587385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2／2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95300" y="2533650"/>
            <a:ext cx="19050" cy="1000125"/>
          </a:xfrm>
          <a:prstGeom prst="rect">
            <a:avLst/>
          </a:prstGeom>
          <a:solidFill>
            <a:srgbClr val="D7E5ED"/>
          </a:solidFill>
        </p:spPr>
        <p:txBody>
          <a:bodyPr/>
          <a:lstStyle/>
          <a:p>
            <a:endParaRPr lang="zh-TW" altLang="en-US"/>
          </a:p>
        </p:txBody>
      </p:sp>
      <p:grpSp>
        <p:nvGrpSpPr>
          <p:cNvPr id="15" name="Group 15"/>
          <p:cNvGrpSpPr/>
          <p:nvPr/>
        </p:nvGrpSpPr>
        <p:grpSpPr>
          <a:xfrm>
            <a:off x="390525" y="2286000"/>
            <a:ext cx="238125" cy="238125"/>
            <a:chOff x="0" y="0"/>
            <a:chExt cx="317500" cy="3175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0087DC"/>
            </a:solidFill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457200" y="2305050"/>
            <a:ext cx="180975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sz="1050" b="1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33425" y="2286000"/>
            <a:ext cx="809625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>
                <a:solidFill>
                  <a:srgbClr val="0087DC"/>
                </a:solidFill>
                <a:latin typeface="Noto Sans"/>
                <a:ea typeface="Noto Sans"/>
                <a:cs typeface="Noto Sans"/>
                <a:sym typeface="Noto Sans"/>
              </a:rPr>
              <a:t>課程故事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390525" y="3381375"/>
            <a:ext cx="238125" cy="238125"/>
            <a:chOff x="0" y="0"/>
            <a:chExt cx="317500" cy="3175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9BE514"/>
            </a:solidFill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243A49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457200" y="3400425"/>
            <a:ext cx="180975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sz="1050" b="1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33425" y="3381375"/>
            <a:ext cx="809625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 b="1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基礎操作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924050" y="1819275"/>
            <a:ext cx="3790950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從正確層級開始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924050" y="2152650"/>
            <a:ext cx="5052727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板件 與上層 連板／載具，各自有工件屬性 與定位資料。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924050" y="3076575"/>
            <a:ext cx="3790950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對照物件樹與畫面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924050" y="3409950"/>
            <a:ext cx="4961382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選取節點，在 三維 視窗確認對應幾何，再進行修改。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924050" y="4333875"/>
            <a:ext cx="3790950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判斷修改歸屬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924050" y="4667250"/>
            <a:ext cx="3790950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分清這次要改單板、幾何連結，或整個產品。</a:t>
            </a:r>
          </a:p>
        </p:txBody>
      </p:sp>
      <p:sp>
        <p:nvSpPr>
          <p:cNvPr id="30" name="Freeform 30"/>
          <p:cNvSpPr/>
          <p:nvPr/>
        </p:nvSpPr>
        <p:spPr>
          <a:xfrm>
            <a:off x="7357777" y="1066800"/>
            <a:ext cx="2600203" cy="5486400"/>
          </a:xfrm>
          <a:custGeom>
            <a:avLst/>
            <a:gdLst/>
            <a:ahLst/>
            <a:cxnLst/>
            <a:rect l="l" t="t" r="r" b="b"/>
            <a:pathLst>
              <a:path w="2600203" h="5486400">
                <a:moveTo>
                  <a:pt x="0" y="0"/>
                </a:moveTo>
                <a:lnTo>
                  <a:pt x="2600202" y="0"/>
                </a:lnTo>
                <a:lnTo>
                  <a:pt x="2600202" y="5486400"/>
                </a:lnTo>
                <a:lnTo>
                  <a:pt x="0" y="5486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275099"/>
            </a:stretch>
          </a:blipFill>
        </p:spPr>
        <p:txBody>
          <a:bodyPr/>
          <a:lstStyle/>
          <a:p>
            <a:endParaRPr lang="zh-TW" altLang="en-US"/>
          </a:p>
        </p:txBody>
      </p:sp>
      <p:grpSp>
        <p:nvGrpSpPr>
          <p:cNvPr id="31" name="Group 31"/>
          <p:cNvGrpSpPr/>
          <p:nvPr/>
        </p:nvGrpSpPr>
        <p:grpSpPr>
          <a:xfrm>
            <a:off x="7272052" y="2172557"/>
            <a:ext cx="1578007" cy="4341304"/>
            <a:chOff x="0" y="0"/>
            <a:chExt cx="2104009" cy="5788406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2104009" cy="5788406"/>
            </a:xfrm>
            <a:custGeom>
              <a:avLst/>
              <a:gdLst/>
              <a:ahLst/>
              <a:cxnLst/>
              <a:rect l="l" t="t" r="r" b="b"/>
              <a:pathLst>
                <a:path w="2104009" h="5788406">
                  <a:moveTo>
                    <a:pt x="0" y="0"/>
                  </a:moveTo>
                  <a:lnTo>
                    <a:pt x="2104009" y="0"/>
                  </a:lnTo>
                  <a:lnTo>
                    <a:pt x="2104009" y="5788406"/>
                  </a:lnTo>
                  <a:lnTo>
                    <a:pt x="0" y="57884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F0000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1950892" y="1436655"/>
            <a:ext cx="1125474" cy="247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菜單列表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  <p:txBody>
          <a:bodyPr/>
          <a:lstStyle/>
          <a:p>
            <a:endParaRPr lang="zh-TW" altLang="en-US"/>
          </a:p>
        </p:txBody>
      </p:sp>
      <p:grpSp>
        <p:nvGrpSpPr>
          <p:cNvPr id="4" name="Group 4"/>
          <p:cNvGrpSpPr/>
          <p:nvPr/>
        </p:nvGrpSpPr>
        <p:grpSpPr>
          <a:xfrm>
            <a:off x="208693" y="57150"/>
            <a:ext cx="285750" cy="285750"/>
            <a:chOff x="0" y="0"/>
            <a:chExt cx="381000" cy="381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66750" y="85725"/>
            <a:ext cx="666750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762875" y="76200"/>
            <a:ext cx="4095750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課程導引與基礎操作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715500" y="1047750"/>
            <a:ext cx="2095500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10／14 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33375" y="6467475"/>
            <a:ext cx="1285875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06"/>
              </a:lnSpc>
            </a:pPr>
            <a:r>
              <a:rPr lang="en-US" sz="112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10 頁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00050" y="619125"/>
            <a:ext cx="9144000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2400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聚焦與檢查 三維 視圖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429750" y="552450"/>
            <a:ext cx="2428875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06"/>
              </a:lnSpc>
            </a:pPr>
            <a:r>
              <a:rPr lang="en-US" sz="1125" b="1">
                <a:solidFill>
                  <a:srgbClr val="587385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課程導引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66700" y="1571625"/>
            <a:ext cx="1362075" cy="4476750"/>
          </a:xfrm>
          <a:prstGeom prst="rect">
            <a:avLst/>
          </a:prstGeom>
          <a:solidFill>
            <a:srgbClr val="F2F7FA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13" name="TextBox 13"/>
          <p:cNvSpPr txBox="1"/>
          <p:nvPr/>
        </p:nvSpPr>
        <p:spPr>
          <a:xfrm>
            <a:off x="400050" y="1743075"/>
            <a:ext cx="1095375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 b="1">
                <a:solidFill>
                  <a:srgbClr val="587385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2／2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95300" y="2533650"/>
            <a:ext cx="19050" cy="1000125"/>
          </a:xfrm>
          <a:prstGeom prst="rect">
            <a:avLst/>
          </a:prstGeom>
          <a:solidFill>
            <a:srgbClr val="D7E5ED"/>
          </a:solidFill>
        </p:spPr>
        <p:txBody>
          <a:bodyPr/>
          <a:lstStyle/>
          <a:p>
            <a:endParaRPr lang="zh-TW" altLang="en-US"/>
          </a:p>
        </p:txBody>
      </p:sp>
      <p:grpSp>
        <p:nvGrpSpPr>
          <p:cNvPr id="15" name="Group 15"/>
          <p:cNvGrpSpPr/>
          <p:nvPr/>
        </p:nvGrpSpPr>
        <p:grpSpPr>
          <a:xfrm>
            <a:off x="390525" y="2286000"/>
            <a:ext cx="238125" cy="238125"/>
            <a:chOff x="0" y="0"/>
            <a:chExt cx="317500" cy="3175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0087DC"/>
            </a:solidFill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457200" y="2305050"/>
            <a:ext cx="180975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sz="1050" b="1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33425" y="2286000"/>
            <a:ext cx="809625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>
                <a:solidFill>
                  <a:srgbClr val="0087DC"/>
                </a:solidFill>
                <a:latin typeface="Noto Sans"/>
                <a:ea typeface="Noto Sans"/>
                <a:cs typeface="Noto Sans"/>
                <a:sym typeface="Noto Sans"/>
              </a:rPr>
              <a:t>課程故事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390525" y="3381375"/>
            <a:ext cx="238125" cy="238125"/>
            <a:chOff x="0" y="0"/>
            <a:chExt cx="317500" cy="3175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9BE514"/>
            </a:solidFill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243A49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457200" y="3390900"/>
            <a:ext cx="180975" cy="259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5" b="1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33425" y="3371850"/>
            <a:ext cx="809625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5" b="1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基礎操作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924050" y="1819275"/>
            <a:ext cx="3790950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聚焦工作對象(聚焦視圖)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924050" y="2152650"/>
            <a:ext cx="3790950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節點右鍵選擇聚焦視圖/符合板件範圍</a:t>
            </a:r>
          </a:p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即可縮放至正上方觀察的範圍。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924050" y="3076575"/>
            <a:ext cx="3790950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旋轉觀察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924050" y="3400425"/>
            <a:ext cx="3790950" cy="1509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依據滑鼠箭頭指到的物體，使用滑鼠滾輪點擊</a:t>
            </a:r>
          </a:p>
          <a:p>
            <a:pPr algn="l">
              <a:lnSpc>
                <a:spcPts val="1968"/>
              </a:lnSpc>
            </a:pPr>
            <a:r>
              <a:rPr lang="en-US" sz="157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並且左右移動進行三維世界旋轉操作。</a:t>
            </a:r>
          </a:p>
          <a:p>
            <a:pPr algn="l">
              <a:lnSpc>
                <a:spcPts val="1968"/>
              </a:lnSpc>
            </a:pPr>
            <a:r>
              <a:rPr lang="en-US" sz="157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這邊需要注意沒有點在物體上，例如點到地板</a:t>
            </a:r>
          </a:p>
          <a:p>
            <a:pPr algn="l">
              <a:lnSpc>
                <a:spcPts val="1968"/>
              </a:lnSpc>
            </a:pPr>
            <a:r>
              <a:rPr lang="en-US" sz="157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的操作行為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924050" y="5195887"/>
            <a:ext cx="3790950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視角平移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924050" y="5529262"/>
            <a:ext cx="3790950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調整視角只改變觀察方式；移動板件／</a:t>
            </a:r>
          </a:p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移動幾何連結 會改變模型位置。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6048375" y="2019300"/>
            <a:ext cx="5715000" cy="3476625"/>
            <a:chOff x="0" y="0"/>
            <a:chExt cx="7620000" cy="46355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7620000" cy="4635500"/>
            </a:xfrm>
            <a:custGeom>
              <a:avLst/>
              <a:gdLst/>
              <a:ahLst/>
              <a:cxnLst/>
              <a:rect l="l" t="t" r="r" b="b"/>
              <a:pathLst>
                <a:path w="7620000" h="4635500">
                  <a:moveTo>
                    <a:pt x="0" y="0"/>
                  </a:moveTo>
                  <a:lnTo>
                    <a:pt x="7620000" y="0"/>
                  </a:lnTo>
                  <a:lnTo>
                    <a:pt x="7620000" y="4635500"/>
                  </a:lnTo>
                  <a:lnTo>
                    <a:pt x="0" y="4635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3767" b="3767"/>
              </a:stretch>
            </a:blipFill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950892" y="1436655"/>
            <a:ext cx="1125474" cy="247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菜單列表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  <p:txBody>
          <a:bodyPr/>
          <a:lstStyle/>
          <a:p>
            <a:endParaRPr lang="zh-TW" altLang="en-US"/>
          </a:p>
        </p:txBody>
      </p:sp>
      <p:grpSp>
        <p:nvGrpSpPr>
          <p:cNvPr id="4" name="Group 4"/>
          <p:cNvGrpSpPr/>
          <p:nvPr/>
        </p:nvGrpSpPr>
        <p:grpSpPr>
          <a:xfrm>
            <a:off x="208693" y="57150"/>
            <a:ext cx="285750" cy="285750"/>
            <a:chOff x="0" y="0"/>
            <a:chExt cx="381000" cy="381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6" name="AutoShape 6"/>
          <p:cNvSpPr/>
          <p:nvPr/>
        </p:nvSpPr>
        <p:spPr>
          <a:xfrm>
            <a:off x="266700" y="1571625"/>
            <a:ext cx="1362075" cy="4476750"/>
          </a:xfrm>
          <a:prstGeom prst="rect">
            <a:avLst/>
          </a:prstGeom>
          <a:solidFill>
            <a:srgbClr val="F2F7FA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7" name="AutoShape 7"/>
          <p:cNvSpPr/>
          <p:nvPr/>
        </p:nvSpPr>
        <p:spPr>
          <a:xfrm>
            <a:off x="495300" y="2533650"/>
            <a:ext cx="19050" cy="1000125"/>
          </a:xfrm>
          <a:prstGeom prst="rect">
            <a:avLst/>
          </a:prstGeom>
          <a:solidFill>
            <a:srgbClr val="D7E5ED"/>
          </a:solidFill>
        </p:spPr>
        <p:txBody>
          <a:bodyPr/>
          <a:lstStyle/>
          <a:p>
            <a:endParaRPr lang="zh-TW" altLang="en-US"/>
          </a:p>
        </p:txBody>
      </p:sp>
      <p:grpSp>
        <p:nvGrpSpPr>
          <p:cNvPr id="8" name="Group 8"/>
          <p:cNvGrpSpPr/>
          <p:nvPr/>
        </p:nvGrpSpPr>
        <p:grpSpPr>
          <a:xfrm>
            <a:off x="390525" y="2286000"/>
            <a:ext cx="238125" cy="238125"/>
            <a:chOff x="0" y="0"/>
            <a:chExt cx="317500" cy="3175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0087DC"/>
            </a:solidFill>
          </p:spPr>
          <p:txBody>
            <a:bodyPr/>
            <a:lstStyle/>
            <a:p>
              <a:endParaRPr lang="zh-TW" alt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90525" y="3381375"/>
            <a:ext cx="238125" cy="238125"/>
            <a:chOff x="0" y="0"/>
            <a:chExt cx="317500" cy="3175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9BE514"/>
            </a:solidFill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243A49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13" name="Freeform 13"/>
          <p:cNvSpPr/>
          <p:nvPr/>
        </p:nvSpPr>
        <p:spPr>
          <a:xfrm>
            <a:off x="7828035" y="4021321"/>
            <a:ext cx="3880881" cy="2182996"/>
          </a:xfrm>
          <a:custGeom>
            <a:avLst/>
            <a:gdLst/>
            <a:ahLst/>
            <a:cxnLst/>
            <a:rect l="l" t="t" r="r" b="b"/>
            <a:pathLst>
              <a:path w="3880881" h="2182996">
                <a:moveTo>
                  <a:pt x="0" y="0"/>
                </a:moveTo>
                <a:lnTo>
                  <a:pt x="3880882" y="0"/>
                </a:lnTo>
                <a:lnTo>
                  <a:pt x="3880882" y="2182995"/>
                </a:lnTo>
                <a:lnTo>
                  <a:pt x="0" y="21829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4" name="Freeform 14"/>
          <p:cNvSpPr/>
          <p:nvPr/>
        </p:nvSpPr>
        <p:spPr>
          <a:xfrm>
            <a:off x="7828035" y="1562100"/>
            <a:ext cx="3880881" cy="2182996"/>
          </a:xfrm>
          <a:custGeom>
            <a:avLst/>
            <a:gdLst/>
            <a:ahLst/>
            <a:cxnLst/>
            <a:rect l="l" t="t" r="r" b="b"/>
            <a:pathLst>
              <a:path w="3880881" h="2182996">
                <a:moveTo>
                  <a:pt x="0" y="0"/>
                </a:moveTo>
                <a:lnTo>
                  <a:pt x="3880882" y="0"/>
                </a:lnTo>
                <a:lnTo>
                  <a:pt x="3880882" y="2182996"/>
                </a:lnTo>
                <a:lnTo>
                  <a:pt x="0" y="21829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5" name="TextBox 15"/>
          <p:cNvSpPr txBox="1"/>
          <p:nvPr/>
        </p:nvSpPr>
        <p:spPr>
          <a:xfrm>
            <a:off x="666750" y="85725"/>
            <a:ext cx="666750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762875" y="76200"/>
            <a:ext cx="4095750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課程導引與基礎操作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715500" y="1047750"/>
            <a:ext cx="2095500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11／14 頁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33375" y="6467475"/>
            <a:ext cx="1285875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06"/>
              </a:lnSpc>
            </a:pPr>
            <a:r>
              <a:rPr lang="en-US" sz="112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11 頁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00050" y="619125"/>
            <a:ext cx="9144000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2400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認識操作工作區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00050" y="1743075"/>
            <a:ext cx="1095375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 b="1">
                <a:solidFill>
                  <a:srgbClr val="587385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2／2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7200" y="2305050"/>
            <a:ext cx="180975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sz="1050" b="1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33425" y="2286000"/>
            <a:ext cx="809625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>
                <a:solidFill>
                  <a:srgbClr val="0087DC"/>
                </a:solidFill>
                <a:latin typeface="Noto Sans"/>
                <a:ea typeface="Noto Sans"/>
                <a:cs typeface="Noto Sans"/>
                <a:sym typeface="Noto Sans"/>
              </a:rPr>
              <a:t>課程故事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57200" y="3400425"/>
            <a:ext cx="180975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sz="1050" b="1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2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33425" y="3381375"/>
            <a:ext cx="809625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 b="1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基礎操作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950892" y="1436655"/>
            <a:ext cx="1125474" cy="247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菜單列表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947339" y="1736707"/>
            <a:ext cx="5566372" cy="3451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50"/>
              </a:lnSpc>
            </a:pP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Recipe</a:t>
            </a:r>
          </a:p>
          <a:p>
            <a:pPr marL="302261" lvl="1" indent="-151130" algn="l">
              <a:lnSpc>
                <a:spcPts val="1750"/>
              </a:lnSpc>
              <a:buFont typeface="Arial"/>
              <a:buChar char="•"/>
            </a:pPr>
            <a:r>
              <a:rPr lang="en-US" sz="1400" dirty="0" err="1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透過Flow方式進行以下</a:t>
            </a:r>
            <a:endParaRPr lang="en-US" sz="1400" dirty="0">
              <a:solidFill>
                <a:srgbClr val="243A49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604521" lvl="2" indent="-201507" algn="l">
              <a:lnSpc>
                <a:spcPts val="1750"/>
              </a:lnSpc>
              <a:buFont typeface="Arial"/>
              <a:buChar char="⚬"/>
            </a:pP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Product Creation</a:t>
            </a:r>
          </a:p>
          <a:p>
            <a:pPr marL="906782" lvl="3" indent="-226695" algn="l">
              <a:lnSpc>
                <a:spcPts val="1750"/>
              </a:lnSpc>
              <a:buFont typeface="Arial"/>
              <a:buChar char="￭"/>
            </a:pP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Create Project</a:t>
            </a:r>
          </a:p>
          <a:p>
            <a:pPr marL="906782" lvl="3" indent="-226695" algn="l">
              <a:lnSpc>
                <a:spcPts val="1750"/>
              </a:lnSpc>
              <a:buFont typeface="Arial"/>
              <a:buChar char="￭"/>
            </a:pP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Open Project</a:t>
            </a:r>
          </a:p>
          <a:p>
            <a:pPr marL="604521" lvl="2" indent="-201507" algn="l">
              <a:lnSpc>
                <a:spcPts val="1750"/>
              </a:lnSpc>
              <a:buFont typeface="Arial"/>
              <a:buChar char="⚬"/>
            </a:pP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Product Assembly</a:t>
            </a:r>
          </a:p>
          <a:p>
            <a:pPr marL="906782" lvl="3" indent="-226695" algn="l">
              <a:lnSpc>
                <a:spcPts val="1750"/>
              </a:lnSpc>
              <a:buFont typeface="Arial"/>
              <a:buChar char="￭"/>
            </a:pP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Select </a:t>
            </a:r>
            <a:r>
              <a:rPr lang="en-US" sz="1400" dirty="0" err="1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/>
            </a: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Position：設定產品由右往左流或者相反情境流向。</a:t>
            </a:r>
          </a:p>
          <a:p>
            <a:pPr marL="906782" lvl="3" indent="-226695" algn="l">
              <a:lnSpc>
                <a:spcPts val="1750"/>
              </a:lnSpc>
              <a:buFont typeface="Arial"/>
              <a:buChar char="￭"/>
            </a:pP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Adjust </a:t>
            </a:r>
            <a:r>
              <a:rPr lang="en-US" sz="1400" dirty="0" err="1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/>
            </a: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Orientation：可將產品進行旋轉，將產品調整與實際作業姿態相同。</a:t>
            </a:r>
          </a:p>
          <a:p>
            <a:pPr marL="906782" lvl="3" indent="-226695" algn="l">
              <a:lnSpc>
                <a:spcPts val="1750"/>
              </a:lnSpc>
              <a:buFont typeface="Arial"/>
              <a:buChar char="￭"/>
            </a:pP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Select  Attachment  </a:t>
            </a:r>
            <a:r>
              <a:rPr lang="en-US" sz="1400" dirty="0" err="1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/>
            </a: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Point：透過特徵點選與機台結合點的位置，也提供機台、輸送帶等等可以隱藏功能，便於觀察與選取。</a:t>
            </a:r>
          </a:p>
          <a:p>
            <a:pPr marL="906782" lvl="3" indent="-226695" algn="l">
              <a:lnSpc>
                <a:spcPts val="1750"/>
              </a:lnSpc>
              <a:buFont typeface="Arial"/>
              <a:buChar char="￭"/>
            </a:pP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Conveyor  </a:t>
            </a:r>
            <a:r>
              <a:rPr lang="en-US" sz="1400" dirty="0" err="1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/>
            </a: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Width：調整輸送帶寬度，便於後續實體機台輸送帶寬度設定。</a:t>
            </a:r>
          </a:p>
          <a:p>
            <a:pPr algn="l">
              <a:lnSpc>
                <a:spcPts val="1750"/>
              </a:lnSpc>
            </a:pPr>
            <a:endParaRPr lang="en-US" sz="1400" dirty="0">
              <a:solidFill>
                <a:srgbClr val="243A49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  <p:txBody>
          <a:bodyPr/>
          <a:lstStyle/>
          <a:p>
            <a:endParaRPr lang="zh-TW" altLang="en-US"/>
          </a:p>
        </p:txBody>
      </p:sp>
      <p:grpSp>
        <p:nvGrpSpPr>
          <p:cNvPr id="4" name="Group 4"/>
          <p:cNvGrpSpPr/>
          <p:nvPr/>
        </p:nvGrpSpPr>
        <p:grpSpPr>
          <a:xfrm>
            <a:off x="208693" y="57150"/>
            <a:ext cx="285750" cy="285750"/>
            <a:chOff x="0" y="0"/>
            <a:chExt cx="381000" cy="381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6" name="AutoShape 6"/>
          <p:cNvSpPr/>
          <p:nvPr/>
        </p:nvSpPr>
        <p:spPr>
          <a:xfrm>
            <a:off x="266700" y="1571625"/>
            <a:ext cx="1362075" cy="4476750"/>
          </a:xfrm>
          <a:prstGeom prst="rect">
            <a:avLst/>
          </a:prstGeom>
          <a:solidFill>
            <a:srgbClr val="F2F7FA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7" name="AutoShape 7"/>
          <p:cNvSpPr/>
          <p:nvPr/>
        </p:nvSpPr>
        <p:spPr>
          <a:xfrm>
            <a:off x="495300" y="2533650"/>
            <a:ext cx="19050" cy="1000125"/>
          </a:xfrm>
          <a:prstGeom prst="rect">
            <a:avLst/>
          </a:prstGeom>
          <a:solidFill>
            <a:srgbClr val="D7E5ED"/>
          </a:solidFill>
        </p:spPr>
        <p:txBody>
          <a:bodyPr/>
          <a:lstStyle/>
          <a:p>
            <a:endParaRPr lang="zh-TW" altLang="en-US"/>
          </a:p>
        </p:txBody>
      </p:sp>
      <p:grpSp>
        <p:nvGrpSpPr>
          <p:cNvPr id="8" name="Group 8"/>
          <p:cNvGrpSpPr/>
          <p:nvPr/>
        </p:nvGrpSpPr>
        <p:grpSpPr>
          <a:xfrm>
            <a:off x="390525" y="2286000"/>
            <a:ext cx="238125" cy="238125"/>
            <a:chOff x="0" y="0"/>
            <a:chExt cx="317500" cy="3175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0087DC"/>
            </a:solidFill>
          </p:spPr>
          <p:txBody>
            <a:bodyPr/>
            <a:lstStyle/>
            <a:p>
              <a:endParaRPr lang="zh-TW" alt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90525" y="3381375"/>
            <a:ext cx="238125" cy="238125"/>
            <a:chOff x="0" y="0"/>
            <a:chExt cx="317500" cy="3175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9BE514"/>
            </a:solidFill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243A49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13" name="Freeform 13"/>
          <p:cNvSpPr/>
          <p:nvPr/>
        </p:nvSpPr>
        <p:spPr>
          <a:xfrm>
            <a:off x="7921971" y="1752600"/>
            <a:ext cx="3936654" cy="2214368"/>
          </a:xfrm>
          <a:custGeom>
            <a:avLst/>
            <a:gdLst/>
            <a:ahLst/>
            <a:cxnLst/>
            <a:rect l="l" t="t" r="r" b="b"/>
            <a:pathLst>
              <a:path w="3936654" h="2214368">
                <a:moveTo>
                  <a:pt x="0" y="0"/>
                </a:moveTo>
                <a:lnTo>
                  <a:pt x="3936654" y="0"/>
                </a:lnTo>
                <a:lnTo>
                  <a:pt x="3936654" y="2214368"/>
                </a:lnTo>
                <a:lnTo>
                  <a:pt x="0" y="22143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4" name="Freeform 14"/>
          <p:cNvSpPr/>
          <p:nvPr/>
        </p:nvSpPr>
        <p:spPr>
          <a:xfrm>
            <a:off x="7921971" y="4214618"/>
            <a:ext cx="3936654" cy="2214368"/>
          </a:xfrm>
          <a:custGeom>
            <a:avLst/>
            <a:gdLst/>
            <a:ahLst/>
            <a:cxnLst/>
            <a:rect l="l" t="t" r="r" b="b"/>
            <a:pathLst>
              <a:path w="3936654" h="2214368">
                <a:moveTo>
                  <a:pt x="0" y="0"/>
                </a:moveTo>
                <a:lnTo>
                  <a:pt x="3936654" y="0"/>
                </a:lnTo>
                <a:lnTo>
                  <a:pt x="3936654" y="2214367"/>
                </a:lnTo>
                <a:lnTo>
                  <a:pt x="0" y="221436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5" name="TextBox 15"/>
          <p:cNvSpPr txBox="1"/>
          <p:nvPr/>
        </p:nvSpPr>
        <p:spPr>
          <a:xfrm>
            <a:off x="666750" y="85725"/>
            <a:ext cx="666750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762875" y="76200"/>
            <a:ext cx="4095750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課程導引與基礎操作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715500" y="1047750"/>
            <a:ext cx="2095500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12／14 頁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33375" y="6467475"/>
            <a:ext cx="1285875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06"/>
              </a:lnSpc>
            </a:pPr>
            <a:r>
              <a:rPr lang="en-US" sz="112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12 頁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00050" y="619125"/>
            <a:ext cx="9144000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2400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認識操作工作區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00050" y="1743075"/>
            <a:ext cx="1095375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 b="1">
                <a:solidFill>
                  <a:srgbClr val="587385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2／2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7200" y="2305050"/>
            <a:ext cx="180975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sz="1050" b="1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33425" y="2286000"/>
            <a:ext cx="809625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>
                <a:solidFill>
                  <a:srgbClr val="0087DC"/>
                </a:solidFill>
                <a:latin typeface="Noto Sans"/>
                <a:ea typeface="Noto Sans"/>
                <a:cs typeface="Noto Sans"/>
                <a:sym typeface="Noto Sans"/>
              </a:rPr>
              <a:t>課程故事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57200" y="3400425"/>
            <a:ext cx="180975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sz="1050" b="1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2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33425" y="3381375"/>
            <a:ext cx="809625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 b="1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基礎操作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950892" y="1436655"/>
            <a:ext cx="1125474" cy="247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菜單列表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947339" y="1736707"/>
            <a:ext cx="5815536" cy="2848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50"/>
              </a:lnSpc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Recipe</a:t>
            </a:r>
          </a:p>
          <a:p>
            <a:pPr marL="604521" lvl="2" indent="-201507" algn="l">
              <a:lnSpc>
                <a:spcPts val="1750"/>
              </a:lnSpc>
              <a:buFont typeface="Arial"/>
              <a:buChar char="⚬"/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Machine Capability  Assessment</a:t>
            </a:r>
          </a:p>
          <a:p>
            <a:pPr marL="906782" lvl="3" indent="-226695" algn="l">
              <a:lnSpc>
                <a:spcPts val="1750"/>
              </a:lnSpc>
              <a:buFont typeface="Arial"/>
              <a:buChar char="￭"/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Slot：機台組裝角度進行配置與設定</a:t>
            </a:r>
          </a:p>
          <a:p>
            <a:pPr marL="1209042" lvl="4" indent="-241808" algn="l">
              <a:lnSpc>
                <a:spcPts val="1750"/>
              </a:lnSpc>
              <a:buFont typeface="Arial"/>
              <a:buChar char="•"/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Auto Configuration：由上角按鈕，依照Lock或者當前配置情況，進行演算法規劃。</a:t>
            </a:r>
          </a:p>
          <a:p>
            <a:pPr marL="1209042" lvl="4" indent="-241808" algn="l">
              <a:lnSpc>
                <a:spcPts val="1750"/>
              </a:lnSpc>
              <a:buFont typeface="Arial"/>
              <a:buChar char="•"/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Lock：依照當前layout固定其設定，假如是空的就指定配置空、假如有對應配件就依照這樣配置，透過這樣配置提供給演算法計算。</a:t>
            </a:r>
          </a:p>
          <a:p>
            <a:pPr marL="1209042" lvl="4" indent="-241808" algn="l">
              <a:lnSpc>
                <a:spcPts val="1750"/>
              </a:lnSpc>
              <a:buFont typeface="Arial"/>
              <a:buChar char="•"/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Enable：依照當前layout固定其使用，用於實際機台回讀時候的功能。</a:t>
            </a:r>
          </a:p>
          <a:p>
            <a:pPr marL="906782" lvl="3" indent="-226695" algn="l">
              <a:lnSpc>
                <a:spcPts val="1750"/>
              </a:lnSpc>
              <a:buFont typeface="Arial"/>
              <a:buChar char="￭"/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Product：產品料件角度進行配置與設定</a:t>
            </a:r>
          </a:p>
          <a:p>
            <a:pPr marL="1209042" lvl="4" indent="-241808" algn="l">
              <a:lnSpc>
                <a:spcPts val="1750"/>
              </a:lnSpc>
              <a:buFont typeface="Arial"/>
              <a:buChar char="•"/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可以手動指定該料件要由哪個供料器或者工具進行加工，並且要配置在哪個位置。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  <p:txBody>
          <a:bodyPr/>
          <a:lstStyle/>
          <a:p>
            <a:endParaRPr lang="zh-TW" altLang="en-US"/>
          </a:p>
        </p:txBody>
      </p:sp>
      <p:grpSp>
        <p:nvGrpSpPr>
          <p:cNvPr id="4" name="Group 4"/>
          <p:cNvGrpSpPr/>
          <p:nvPr/>
        </p:nvGrpSpPr>
        <p:grpSpPr>
          <a:xfrm>
            <a:off x="208693" y="57150"/>
            <a:ext cx="285750" cy="285750"/>
            <a:chOff x="0" y="0"/>
            <a:chExt cx="381000" cy="381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6" name="AutoShape 6"/>
          <p:cNvSpPr/>
          <p:nvPr/>
        </p:nvSpPr>
        <p:spPr>
          <a:xfrm>
            <a:off x="266700" y="1571625"/>
            <a:ext cx="1362075" cy="4476750"/>
          </a:xfrm>
          <a:prstGeom prst="rect">
            <a:avLst/>
          </a:prstGeom>
          <a:solidFill>
            <a:srgbClr val="F2F7FA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7" name="AutoShape 7"/>
          <p:cNvSpPr/>
          <p:nvPr/>
        </p:nvSpPr>
        <p:spPr>
          <a:xfrm>
            <a:off x="495300" y="2533650"/>
            <a:ext cx="19050" cy="1000125"/>
          </a:xfrm>
          <a:prstGeom prst="rect">
            <a:avLst/>
          </a:prstGeom>
          <a:solidFill>
            <a:srgbClr val="D7E5ED"/>
          </a:solidFill>
        </p:spPr>
        <p:txBody>
          <a:bodyPr/>
          <a:lstStyle/>
          <a:p>
            <a:endParaRPr lang="zh-TW" altLang="en-US"/>
          </a:p>
        </p:txBody>
      </p:sp>
      <p:grpSp>
        <p:nvGrpSpPr>
          <p:cNvPr id="8" name="Group 8"/>
          <p:cNvGrpSpPr/>
          <p:nvPr/>
        </p:nvGrpSpPr>
        <p:grpSpPr>
          <a:xfrm>
            <a:off x="390525" y="2286000"/>
            <a:ext cx="238125" cy="238125"/>
            <a:chOff x="0" y="0"/>
            <a:chExt cx="317500" cy="3175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0087DC"/>
            </a:solidFill>
          </p:spPr>
          <p:txBody>
            <a:bodyPr/>
            <a:lstStyle/>
            <a:p>
              <a:endParaRPr lang="zh-TW" alt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90525" y="3381375"/>
            <a:ext cx="238125" cy="238125"/>
            <a:chOff x="0" y="0"/>
            <a:chExt cx="317500" cy="3175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9BE514"/>
            </a:solidFill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243A49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13" name="Freeform 13"/>
          <p:cNvSpPr/>
          <p:nvPr/>
        </p:nvSpPr>
        <p:spPr>
          <a:xfrm>
            <a:off x="6845096" y="1800077"/>
            <a:ext cx="5013529" cy="2820110"/>
          </a:xfrm>
          <a:custGeom>
            <a:avLst/>
            <a:gdLst/>
            <a:ahLst/>
            <a:cxnLst/>
            <a:rect l="l" t="t" r="r" b="b"/>
            <a:pathLst>
              <a:path w="5013529" h="2820110">
                <a:moveTo>
                  <a:pt x="0" y="0"/>
                </a:moveTo>
                <a:lnTo>
                  <a:pt x="5013529" y="0"/>
                </a:lnTo>
                <a:lnTo>
                  <a:pt x="5013529" y="2820110"/>
                </a:lnTo>
                <a:lnTo>
                  <a:pt x="0" y="28201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4" name="Freeform 14"/>
          <p:cNvSpPr/>
          <p:nvPr/>
        </p:nvSpPr>
        <p:spPr>
          <a:xfrm>
            <a:off x="8109221" y="4772966"/>
            <a:ext cx="2485279" cy="1694509"/>
          </a:xfrm>
          <a:custGeom>
            <a:avLst/>
            <a:gdLst/>
            <a:ahLst/>
            <a:cxnLst/>
            <a:rect l="l" t="t" r="r" b="b"/>
            <a:pathLst>
              <a:path w="2485279" h="1694509">
                <a:moveTo>
                  <a:pt x="0" y="0"/>
                </a:moveTo>
                <a:lnTo>
                  <a:pt x="2485279" y="0"/>
                </a:lnTo>
                <a:lnTo>
                  <a:pt x="2485279" y="1694509"/>
                </a:lnTo>
                <a:lnTo>
                  <a:pt x="0" y="169450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5" name="TextBox 15"/>
          <p:cNvSpPr txBox="1"/>
          <p:nvPr/>
        </p:nvSpPr>
        <p:spPr>
          <a:xfrm>
            <a:off x="666750" y="85725"/>
            <a:ext cx="666750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762875" y="76200"/>
            <a:ext cx="4095750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課程導引與基礎操作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715500" y="1047750"/>
            <a:ext cx="2095500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13／14 頁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33375" y="6467475"/>
            <a:ext cx="1285875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06"/>
              </a:lnSpc>
            </a:pPr>
            <a:r>
              <a:rPr lang="en-US" sz="112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13 頁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00050" y="619125"/>
            <a:ext cx="9144000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2400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認識操作工作區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00050" y="1743075"/>
            <a:ext cx="1095375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 b="1">
                <a:solidFill>
                  <a:srgbClr val="587385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2／2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7200" y="2305050"/>
            <a:ext cx="180975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sz="1050" b="1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33425" y="2286000"/>
            <a:ext cx="809625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>
                <a:solidFill>
                  <a:srgbClr val="0087DC"/>
                </a:solidFill>
                <a:latin typeface="Noto Sans"/>
                <a:ea typeface="Noto Sans"/>
                <a:cs typeface="Noto Sans"/>
                <a:sym typeface="Noto Sans"/>
              </a:rPr>
              <a:t>課程故事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57200" y="3400425"/>
            <a:ext cx="180975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sz="1050" b="1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2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33425" y="3381375"/>
            <a:ext cx="809625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 b="1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基礎操作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950892" y="1436655"/>
            <a:ext cx="1125474" cy="247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菜單列表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947339" y="1736707"/>
            <a:ext cx="4716397" cy="3911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50"/>
              </a:lnSpc>
            </a:pP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Recipe</a:t>
            </a:r>
          </a:p>
          <a:p>
            <a:pPr marL="604521" lvl="2" indent="-201507" algn="l">
              <a:lnSpc>
                <a:spcPts val="1750"/>
              </a:lnSpc>
              <a:buFont typeface="Arial"/>
              <a:buChar char="⚬"/>
            </a:pP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Flow </a:t>
            </a:r>
            <a:r>
              <a:rPr lang="en-US" sz="1400" dirty="0" err="1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Editor：提供以下基於演算法產生後，可以新增或者調整的可能</a:t>
            </a:r>
            <a:endParaRPr lang="en-US" sz="1400" dirty="0">
              <a:solidFill>
                <a:srgbClr val="243A49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906782" lvl="3" indent="-226695" algn="l">
              <a:lnSpc>
                <a:spcPts val="1750"/>
              </a:lnSpc>
              <a:buFont typeface="Arial"/>
              <a:buChar char="￭"/>
            </a:pP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Round</a:t>
            </a:r>
          </a:p>
          <a:p>
            <a:pPr marL="906782" lvl="3" indent="-226695" algn="l">
              <a:lnSpc>
                <a:spcPts val="1750"/>
              </a:lnSpc>
              <a:buFont typeface="Arial"/>
              <a:buChar char="￭"/>
            </a:pP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Feeder slot</a:t>
            </a:r>
          </a:p>
          <a:p>
            <a:pPr marL="906782" lvl="3" indent="-226695" algn="l">
              <a:lnSpc>
                <a:spcPts val="1750"/>
              </a:lnSpc>
              <a:buFont typeface="Arial"/>
              <a:buChar char="￭"/>
            </a:pP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Tool slot</a:t>
            </a:r>
          </a:p>
          <a:p>
            <a:pPr marL="906782" lvl="3" indent="-226695" algn="l">
              <a:lnSpc>
                <a:spcPts val="1750"/>
              </a:lnSpc>
              <a:buFont typeface="Arial"/>
              <a:buChar char="￭"/>
            </a:pP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Pick seq.</a:t>
            </a:r>
          </a:p>
          <a:p>
            <a:pPr marL="906782" lvl="3" indent="-226695" algn="l">
              <a:lnSpc>
                <a:spcPts val="1750"/>
              </a:lnSpc>
              <a:buFont typeface="Arial"/>
              <a:buChar char="￭"/>
            </a:pP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Insert seq</a:t>
            </a:r>
          </a:p>
          <a:p>
            <a:pPr algn="l">
              <a:lnSpc>
                <a:spcPts val="1750"/>
              </a:lnSpc>
            </a:pPr>
            <a:endParaRPr lang="en-US" sz="1400" dirty="0">
              <a:solidFill>
                <a:srgbClr val="243A49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604521" lvl="2" indent="-201507" algn="l">
              <a:lnSpc>
                <a:spcPts val="1750"/>
              </a:lnSpc>
              <a:buFont typeface="Arial"/>
              <a:buChar char="⚬"/>
            </a:pP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Algorithm Settings</a:t>
            </a:r>
          </a:p>
          <a:p>
            <a:pPr marL="1209042" lvl="4" indent="-241808" algn="l">
              <a:lnSpc>
                <a:spcPts val="1750"/>
              </a:lnSpc>
              <a:buFont typeface="Arial"/>
              <a:buChar char="•"/>
            </a:pP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Consistent Planning </a:t>
            </a:r>
            <a:r>
              <a:rPr lang="en-US" sz="1400" dirty="0" err="1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Result：預設True，讓演算法趨於生成相同偏好設定</a:t>
            </a:r>
            <a:endParaRPr lang="en-US" sz="1400" dirty="0">
              <a:solidFill>
                <a:srgbClr val="243A49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1209042" lvl="4" indent="-241808" algn="l">
              <a:lnSpc>
                <a:spcPts val="1750"/>
              </a:lnSpc>
              <a:buFont typeface="Arial"/>
              <a:buChar char="•"/>
            </a:pP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Prioritize </a:t>
            </a:r>
            <a:r>
              <a:rPr lang="en-US" sz="1400" dirty="0" err="1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Components：偏好由矮的規畫到高的插件設定，目前尚在與資料庫連結驗證中</a:t>
            </a: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。</a:t>
            </a:r>
          </a:p>
          <a:p>
            <a:pPr marL="1209042" lvl="4" indent="-241808" algn="l">
              <a:lnSpc>
                <a:spcPts val="1750"/>
              </a:lnSpc>
              <a:buFont typeface="Arial"/>
              <a:buChar char="•"/>
            </a:pP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Time </a:t>
            </a:r>
            <a:r>
              <a:rPr lang="en-US" sz="1400" dirty="0" err="1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Constrain：Standard預設運行最快多久生成一個配方結果</a:t>
            </a:r>
            <a:endParaRPr lang="en-US" sz="1400" dirty="0">
              <a:solidFill>
                <a:srgbClr val="243A49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  <p:txBody>
          <a:bodyPr/>
          <a:lstStyle/>
          <a:p>
            <a:endParaRPr lang="zh-TW" altLang="en-US"/>
          </a:p>
        </p:txBody>
      </p:sp>
      <p:grpSp>
        <p:nvGrpSpPr>
          <p:cNvPr id="4" name="Group 4"/>
          <p:cNvGrpSpPr/>
          <p:nvPr/>
        </p:nvGrpSpPr>
        <p:grpSpPr>
          <a:xfrm>
            <a:off x="208693" y="57150"/>
            <a:ext cx="285750" cy="285750"/>
            <a:chOff x="0" y="0"/>
            <a:chExt cx="381000" cy="381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6" name="AutoShape 6"/>
          <p:cNvSpPr/>
          <p:nvPr/>
        </p:nvSpPr>
        <p:spPr>
          <a:xfrm>
            <a:off x="266700" y="1571625"/>
            <a:ext cx="1362075" cy="4476750"/>
          </a:xfrm>
          <a:prstGeom prst="rect">
            <a:avLst/>
          </a:prstGeom>
          <a:solidFill>
            <a:srgbClr val="F2F7FA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7" name="AutoShape 7"/>
          <p:cNvSpPr/>
          <p:nvPr/>
        </p:nvSpPr>
        <p:spPr>
          <a:xfrm>
            <a:off x="495300" y="2533650"/>
            <a:ext cx="19050" cy="1000125"/>
          </a:xfrm>
          <a:prstGeom prst="rect">
            <a:avLst/>
          </a:prstGeom>
          <a:solidFill>
            <a:srgbClr val="D7E5ED"/>
          </a:solidFill>
        </p:spPr>
        <p:txBody>
          <a:bodyPr/>
          <a:lstStyle/>
          <a:p>
            <a:endParaRPr lang="zh-TW" altLang="en-US"/>
          </a:p>
        </p:txBody>
      </p:sp>
      <p:grpSp>
        <p:nvGrpSpPr>
          <p:cNvPr id="8" name="Group 8"/>
          <p:cNvGrpSpPr/>
          <p:nvPr/>
        </p:nvGrpSpPr>
        <p:grpSpPr>
          <a:xfrm>
            <a:off x="390525" y="2286000"/>
            <a:ext cx="238125" cy="238125"/>
            <a:chOff x="0" y="0"/>
            <a:chExt cx="317500" cy="3175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0087DC"/>
            </a:solidFill>
          </p:spPr>
          <p:txBody>
            <a:bodyPr/>
            <a:lstStyle/>
            <a:p>
              <a:endParaRPr lang="zh-TW" alt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90525" y="3381375"/>
            <a:ext cx="238125" cy="238125"/>
            <a:chOff x="0" y="0"/>
            <a:chExt cx="317500" cy="3175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9BE514"/>
            </a:solidFill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243A49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13" name="Freeform 13"/>
          <p:cNvSpPr/>
          <p:nvPr/>
        </p:nvSpPr>
        <p:spPr>
          <a:xfrm>
            <a:off x="7264952" y="1446180"/>
            <a:ext cx="4593673" cy="2583941"/>
          </a:xfrm>
          <a:custGeom>
            <a:avLst/>
            <a:gdLst/>
            <a:ahLst/>
            <a:cxnLst/>
            <a:rect l="l" t="t" r="r" b="b"/>
            <a:pathLst>
              <a:path w="4593673" h="2583941">
                <a:moveTo>
                  <a:pt x="0" y="0"/>
                </a:moveTo>
                <a:lnTo>
                  <a:pt x="4593673" y="0"/>
                </a:lnTo>
                <a:lnTo>
                  <a:pt x="4593673" y="2583941"/>
                </a:lnTo>
                <a:lnTo>
                  <a:pt x="0" y="25839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4" name="Freeform 14"/>
          <p:cNvSpPr/>
          <p:nvPr/>
        </p:nvSpPr>
        <p:spPr>
          <a:xfrm>
            <a:off x="6929905" y="4268246"/>
            <a:ext cx="2172359" cy="873091"/>
          </a:xfrm>
          <a:custGeom>
            <a:avLst/>
            <a:gdLst/>
            <a:ahLst/>
            <a:cxnLst/>
            <a:rect l="l" t="t" r="r" b="b"/>
            <a:pathLst>
              <a:path w="2172359" h="873091">
                <a:moveTo>
                  <a:pt x="0" y="0"/>
                </a:moveTo>
                <a:lnTo>
                  <a:pt x="2172359" y="0"/>
                </a:lnTo>
                <a:lnTo>
                  <a:pt x="2172359" y="873091"/>
                </a:lnTo>
                <a:lnTo>
                  <a:pt x="0" y="87309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27092" b="-261646"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5" name="Freeform 15"/>
          <p:cNvSpPr/>
          <p:nvPr/>
        </p:nvSpPr>
        <p:spPr>
          <a:xfrm>
            <a:off x="9211159" y="4131505"/>
            <a:ext cx="2647466" cy="2726495"/>
          </a:xfrm>
          <a:custGeom>
            <a:avLst/>
            <a:gdLst/>
            <a:ahLst/>
            <a:cxnLst/>
            <a:rect l="l" t="t" r="r" b="b"/>
            <a:pathLst>
              <a:path w="2647466" h="2726495">
                <a:moveTo>
                  <a:pt x="0" y="0"/>
                </a:moveTo>
                <a:lnTo>
                  <a:pt x="2647466" y="0"/>
                </a:lnTo>
                <a:lnTo>
                  <a:pt x="2647466" y="2726495"/>
                </a:lnTo>
                <a:lnTo>
                  <a:pt x="0" y="272649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6" name="TextBox 16"/>
          <p:cNvSpPr txBox="1"/>
          <p:nvPr/>
        </p:nvSpPr>
        <p:spPr>
          <a:xfrm>
            <a:off x="666750" y="85725"/>
            <a:ext cx="666750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762875" y="76200"/>
            <a:ext cx="4095750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課程導引與基礎操作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715500" y="1047750"/>
            <a:ext cx="2095500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14／14 頁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33375" y="6467475"/>
            <a:ext cx="1285875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06"/>
              </a:lnSpc>
            </a:pPr>
            <a:r>
              <a:rPr lang="en-US" sz="112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14 頁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00050" y="619125"/>
            <a:ext cx="9144000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2400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認識操作工作區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00050" y="1743075"/>
            <a:ext cx="1095375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 b="1">
                <a:solidFill>
                  <a:srgbClr val="587385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2／2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7200" y="2305050"/>
            <a:ext cx="180975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sz="1050" b="1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1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33425" y="2286000"/>
            <a:ext cx="809625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>
                <a:solidFill>
                  <a:srgbClr val="0087DC"/>
                </a:solidFill>
                <a:latin typeface="Noto Sans"/>
                <a:ea typeface="Noto Sans"/>
                <a:cs typeface="Noto Sans"/>
                <a:sym typeface="Noto Sans"/>
              </a:rPr>
              <a:t>課程故事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57200" y="3400425"/>
            <a:ext cx="180975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sz="1050" b="1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33425" y="3381375"/>
            <a:ext cx="809625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 b="1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基礎操作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950892" y="1436655"/>
            <a:ext cx="1125474" cy="247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菜單列表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947339" y="1736707"/>
            <a:ext cx="4716397" cy="29883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50"/>
              </a:lnSpc>
            </a:pP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Recipe</a:t>
            </a:r>
          </a:p>
          <a:p>
            <a:pPr marL="604521" lvl="2" indent="-201507" algn="l">
              <a:lnSpc>
                <a:spcPts val="1750"/>
              </a:lnSpc>
              <a:buFont typeface="Arial"/>
              <a:buChar char="⚬"/>
            </a:pP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Simulation</a:t>
            </a:r>
          </a:p>
          <a:p>
            <a:pPr marL="906782" lvl="3" indent="-226695" algn="l">
              <a:lnSpc>
                <a:spcPts val="1750"/>
              </a:lnSpc>
              <a:buFont typeface="Arial"/>
              <a:buChar char="￭"/>
            </a:pP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Cycle </a:t>
            </a:r>
            <a:r>
              <a:rPr lang="en-US" sz="1400" dirty="0" err="1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Time：模擬運行完畢後可取得</a:t>
            </a:r>
            <a:endParaRPr lang="en-US" sz="1400" dirty="0">
              <a:solidFill>
                <a:srgbClr val="243A49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906782" lvl="3" indent="-226695" algn="l">
              <a:lnSpc>
                <a:spcPts val="1750"/>
              </a:lnSpc>
              <a:buFont typeface="Arial"/>
              <a:buChar char="￭"/>
            </a:pP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CHECK  </a:t>
            </a:r>
            <a:r>
              <a:rPr lang="en-US" sz="1400" dirty="0" err="1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COLLISION：檢查所有下放Move動作的干涉</a:t>
            </a:r>
            <a:endParaRPr lang="en-US" sz="1400" dirty="0">
              <a:solidFill>
                <a:srgbClr val="243A49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906782" lvl="3" indent="-226695" algn="l">
              <a:lnSpc>
                <a:spcPts val="1750"/>
              </a:lnSpc>
              <a:buFont typeface="Arial"/>
              <a:buChar char="￭"/>
            </a:pP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Move***[Entry/Target/Place/Exit]：透過演算法自動生成取放點位命令，可點擊模型會瞬間移動到該位置</a:t>
            </a:r>
            <a:r>
              <a:rPr lang="en-US" sz="1400" dirty="0" err="1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/>
            </a:r>
            <a:endParaRPr lang="en-US" sz="1400" dirty="0">
              <a:solidFill>
                <a:srgbClr val="243A49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906782" lvl="3" indent="-226695" algn="l">
              <a:lnSpc>
                <a:spcPts val="1750"/>
              </a:lnSpc>
              <a:buFont typeface="Arial"/>
              <a:buChar char="￭"/>
            </a:pP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Grasp </a:t>
            </a:r>
            <a:r>
              <a:rPr lang="en-US" sz="1400" dirty="0" err="1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/>
            </a: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Pose：可以選取不同工具取料姿態，屬於進階功能。</a:t>
            </a:r>
          </a:p>
          <a:p>
            <a:pPr marL="906782" lvl="3" indent="-226695" algn="l">
              <a:lnSpc>
                <a:spcPts val="1750"/>
              </a:lnSpc>
              <a:buFont typeface="Arial"/>
              <a:buChar char="￭"/>
            </a:pPr>
            <a:r>
              <a:rPr lang="en-US" sz="1400" dirty="0" err="1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Offset：針對干涉點位可進行調整</a:t>
            </a:r>
            <a:endParaRPr lang="en-US" sz="1400" dirty="0">
              <a:solidFill>
                <a:srgbClr val="243A49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906782" lvl="3" indent="-226695" algn="l">
              <a:lnSpc>
                <a:spcPts val="1750"/>
              </a:lnSpc>
              <a:buFont typeface="Arial"/>
              <a:buChar char="￭"/>
            </a:pP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START/RESET：模擬開始與回復</a:t>
            </a:r>
            <a:r>
              <a:rPr lang="en-US" sz="1400" dirty="0" err="1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/>
            </a:r>
            <a:endParaRPr lang="en-US" sz="1400" dirty="0">
              <a:solidFill>
                <a:srgbClr val="243A49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906782" lvl="3" indent="-226695" algn="l">
              <a:lnSpc>
                <a:spcPts val="1750"/>
              </a:lnSpc>
              <a:buFont typeface="Arial"/>
              <a:buChar char="￭"/>
            </a:pP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EXPORT  DB：產生D30 </a:t>
            </a:r>
            <a:r>
              <a:rPr lang="en-US" sz="1400" dirty="0" err="1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機台配方</a:t>
            </a:r>
            <a:endParaRPr lang="en-US" sz="1400" dirty="0">
              <a:solidFill>
                <a:srgbClr val="243A49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1618</Words>
  <Application>Microsoft Office PowerPoint</Application>
  <PresentationFormat>寬螢幕</PresentationFormat>
  <Paragraphs>321</Paragraphs>
  <Slides>14</Slides>
  <Notes>14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14</vt:i4>
      </vt:variant>
    </vt:vector>
  </HeadingPairs>
  <TitlesOfParts>
    <vt:vector size="19" baseType="lpstr">
      <vt:lpstr>Noto Sans</vt:lpstr>
      <vt:lpstr>Arial</vt:lpstr>
      <vt:lpstr>Noto Sans Bold</vt:lpstr>
      <vt:lpstr>Calibri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00 課程導引與基礎操作｜中文第一版 20260928</dc:title>
  <cp:lastModifiedBy>WEBER.YANG 楊志偉</cp:lastModifiedBy>
  <cp:revision>5</cp:revision>
  <dcterms:created xsi:type="dcterms:W3CDTF">2006-08-16T00:00:00Z</dcterms:created>
  <dcterms:modified xsi:type="dcterms:W3CDTF">2026-09-29T08:01:40Z</dcterms:modified>
  <dc:identifier>DAHWchhjJf4</dc:identifier>
</cp:coreProperties>
</file>