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26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2192000" cy="6858000"/>
  <p:notesSz cx="6858000" cy="9144000"/>
  <p:embeddedFontLst>
    <p:embeddedFont>
      <p:font typeface="Noto Sans" charset="1" panose="020B0502040504020204"/>
      <p:regular r:id="rId29"/>
    </p:embeddedFont>
    <p:embeddedFont>
      <p:font typeface="Noto Sans Bold" charset="1" panose="020B0802040504020204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notesMasters/notesMaster1.xml" Type="http://schemas.openxmlformats.org/officeDocument/2006/relationships/notesMaster"/><Relationship Id="rId27" Target="theme/theme2.xml" Type="http://schemas.openxmlformats.org/officeDocument/2006/relationships/theme"/><Relationship Id="rId28" Target="notesSlides/notesSlide1.xml" Type="http://schemas.openxmlformats.org/officeDocument/2006/relationships/notesSlide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notesSlides/notesSlide2.xml" Type="http://schemas.openxmlformats.org/officeDocument/2006/relationships/notesSlide"/><Relationship Id="rId32" Target="notesSlides/notesSlide3.xml" Type="http://schemas.openxmlformats.org/officeDocument/2006/relationships/notesSlide"/><Relationship Id="rId33" Target="notesSlides/notesSlide4.xml" Type="http://schemas.openxmlformats.org/officeDocument/2006/relationships/notesSlide"/><Relationship Id="rId34" Target="notesSlides/notesSlide5.xml" Type="http://schemas.openxmlformats.org/officeDocument/2006/relationships/notesSlide"/><Relationship Id="rId35" Target="notesSlides/notesSlide6.xml" Type="http://schemas.openxmlformats.org/officeDocument/2006/relationships/notesSlide"/><Relationship Id="rId36" Target="notesSlides/notesSlide7.xml" Type="http://schemas.openxmlformats.org/officeDocument/2006/relationships/notesSlide"/><Relationship Id="rId37" Target="notesSlides/notesSlide8.xml" Type="http://schemas.openxmlformats.org/officeDocument/2006/relationships/notesSlide"/><Relationship Id="rId38" Target="notesSlides/notesSlide9.xml" Type="http://schemas.openxmlformats.org/officeDocument/2006/relationships/notesSlide"/><Relationship Id="rId39" Target="notesSlides/notesSlide10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11.xml" Type="http://schemas.openxmlformats.org/officeDocument/2006/relationships/notesSlide"/><Relationship Id="rId41" Target="notesSlides/notesSlide12.xml" Type="http://schemas.openxmlformats.org/officeDocument/2006/relationships/notesSlide"/><Relationship Id="rId42" Target="notesSlides/notesSlide13.xml" Type="http://schemas.openxmlformats.org/officeDocument/2006/relationships/notesSlide"/><Relationship Id="rId43" Target="notesSlides/notesSlide14.xml" Type="http://schemas.openxmlformats.org/officeDocument/2006/relationships/notesSlide"/><Relationship Id="rId44" Target="notesSlides/notesSlide15.xml" Type="http://schemas.openxmlformats.org/officeDocument/2006/relationships/notesSlide"/><Relationship Id="rId45" Target="notesSlides/notesSlide16.xml" Type="http://schemas.openxmlformats.org/officeDocument/2006/relationships/notesSlide"/><Relationship Id="rId46" Target="notesSlides/notesSlide17.xml" Type="http://schemas.openxmlformats.org/officeDocument/2006/relationships/notesSlide"/><Relationship Id="rId47" Target="notesSlides/notesSlide18.xml" Type="http://schemas.openxmlformats.org/officeDocument/2006/relationships/notesSlide"/><Relationship Id="rId48" Target="notesSlides/notesSlide19.xml" Type="http://schemas.openxmlformats.org/officeDocument/2006/relationships/notesSlide"/><Relationship Id="rId49" Target="notesSlides/notesSlide20.xml" Type="http://schemas.openxmlformats.org/officeDocument/2006/relationships/notesSlid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9, "原教材頁": 9, "整合單元來源頁": null, "每頁建議分鐘": "3–5", "來源界線": "", "目標": "一頁交代任務與Demo_Single_Board、四料BOM／零件表、Gerber、機台及配件，區分已備妥與待完成項目。",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10, "原教材頁": 10, "整合單元來源頁": null, "每頁建議分鐘": "3–5", "來源界線": "", "目標": "以概念圖串起標註→保存產品→選擇機台與產品→全自動配置→確認干涉→模擬→取得並判讀CT，不呈現操作動作；概念動畫不取代實測證據。", "未補齊證據": ["QS01-GAP-01",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11, "原教材頁": 11, "整合單元來源頁": 138, "每頁建議分鐘": "3–5", "來源界線": "", "目標": "維持一頁三段圖解：讀BOM／零件表→查候選→核對料號、照片、外形、尺寸與腳距；示範一個代表元件。",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11, "原教材頁": 11, "整合單元來源頁": 139, "每頁建議分鐘": "3–5", "來源界線": "", "目標": "維持一頁三段圖解：讀BOM／零件表→查候選→核對料號、照片、外形、尺寸與腳距；示範一個代表元件。",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12, "原教材頁": 12, "整合單元來源頁": 147, "每頁建議分鐘": "3–5", "來源界線": "畫面沿用單板操作範例；本次加工位置為 RY1、C170、D01、C26。", "目標": "同頁串起板件結構識別、Gerber匯入與圖層核對，以結果圖確認本次來源。",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12, "原教材頁": 12, "整合單元來源頁": 148, "每頁建議分鐘": "3–5", "來源界線": "畫面沿用單板操作範例；本次加工位置為 RY1、C170、D01、C26。", "目標": "同頁串起板件結構識別、Gerber匯入與圖層核對，以結果圖確認本次來源。",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14, "原教材頁": 14, "整合單元來源頁": 149, "每頁建議分鐘": "3–5", "來源界線": "畫面沿用單板操作範例；本次加工位置為 RY1、C170、D01、C26。", "目標": "以對照表串起BOM建立、元件連結與RY1／C170／D01／C26位置辨識，示範一筆後核對全部。",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15, "原教材頁": 15, "整合單元來源頁": 150, "每頁建議分鐘": "3–5", "來源界線": "畫面沿用單板操作範例；本次加工位置為 RY1、C170、D01、C26。", "目標": "同頁完成選取、Footprint、標註及方向檢查，典型選错修正放在同一動作後。",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16, "原教材頁": 16, "整合單元來源頁": 152, "每頁建議分鐘": "3–5", "來源界線": "畫面沿用單板操作範例；本次加工位置為 RY1、C170、D01、C26。", "目標": "同頁看四位置結果與必要光學點，確認加工與定位資料完整。",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17, "原教材頁": 17, "整合單元來源頁": 151, "每頁建議分鐘": "3–5", "來源界線": "畫面沿用單板操作範例；本次加工位置為 RY1、C170、D01、C26。", "目標": "以產品可用為目標，整合Payload Preview、名稱／型錄／預覽保存及Recipe可查找結果。",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13, "原教材頁": 13, "整合單元來源頁": 153, "每頁建議分鐘": "3–5", "來源界線": "畫面沿用單板操作範例；本次加工位置為 RY1、C170、D01、C26。", "目標": "用同一板件核對外形、Workpart尺寸及定位／安裝參考，確認正確編輯層級。",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13, "原教材頁": 13, "整合單元來源頁": 154, "每頁建議分鐘": "3–5", "來源界線": "畫面沿用單板操作範例；本次加工位置為 RY1、C170、D01、C26。", "目標": "用同一板件核對外形、Workpart尺寸及定位／安裝參考，確認正確編輯層級。",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13, "原教材頁": 13, "整合單元來源頁": 154, "每頁建議分鐘": "3–5", "來源界線": "畫面沿用單板操作範例；本次加工位置為 RY1、C170、D01、C26。", "目標": "用同一板件核對外形、Workpart尺寸及定位／安裝參考，確認正確編輯層級。",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17, "原教材頁": 17, "整合單元來源頁": 155, "每頁建議分鐘": "3–5", "來源界線": "畫面沿用單板操作範例；本次加工位置為 RY1、C170、D01、C26。", "目標": "以產品可用為目標，整合Payload Preview、名稱／型錄／預覽保存及Recipe可查找結果。", "未補齊證據": ["G-S1-PRODUCT"],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18, "原教材頁": 18, "整合單元來源頁": 186, "每頁建議分鐘": "3–5", "來源界線": "畫面沿用舊連板配方範例；本次選自己的四料單板，數量、尺寸與時間依實際結果。", "目標": "選機台與產品，核對方向、安裝參考及輸送寬度，同頁呈現組裝結果。",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18, "原教材頁": 18, "整合單元來源頁": 186, "每頁建議分鐘": "3–5", "來源界線": "畫面沿用舊連板配方範例；本次選自己的四料單板，數量、尺寸與時間依實際結果。", "目標": "選機台與產品，核對方向、安裝參考及輸送寬度，同頁呈現組裝結果。",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19, "原教材頁": 19, "整合單元來源頁": 188, "每頁建議分鐘": "3–5", "來源界線": "畫面沿用舊連板配方範例；本次選自己的四料單板，數量、尺寸與時間依實際結果。", "目標": "整合啟動、查看建議、匯入及完成狀態，不逐按鈕分頁。",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20, "原教材頁": 20, "整合單元來源頁": 189, "每頁建議分鐘": "3–5", "來源界線": "畫面沿用舊連板配方範例；本次選自己的四料單板，數量、尺寸與時間依實際結果。", "目標": "核對Tool／Feeder與生成流程，執行必要規劃，保持自動配置結果。", "未補齊證據": ["QS01-GAP-01",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20, "原教材頁": 20, "整合單元來源頁": 189, "每頁建議分鐘": "3–5", "來源界線": "畫面沿用舊連板配方範例；本次選自己的四料單板，數量、尺寸與時間依實際結果。", "目標": "核對Tool／Feeder與生成流程，執行必要規劃，保持自動配置結果。", "未補齊證據": ["QS01-GAP-01", "G-CHECK"],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21, "原教材頁": 21, "整合單元來源頁": 189, "每頁建議分鐘": "3–5", "來源界線": "畫面沿用舊連板配方範例；本次選自己的四料單板，數量、尺寸與時間依實際結果。", "目標": "沿用同次未手動修改的配置模擬，觀察加工狀態，不先調整干涉。", "未補齊證據": ["QS01-GAP-01"], "截圖處理": "保留真實介面；來源有文字帶者改用既有無文字帶出版截圖；單元局部圖沿用原圖裁切與來源。"}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5.png" Type="http://schemas.openxmlformats.org/officeDocument/2006/relationships/image"/><Relationship Id="rId5" Target="../media/image6.png" Type="http://schemas.openxmlformats.org/officeDocument/2006/relationships/image"/><Relationship Id="rId6" Target="../media/image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1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19.jpe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3.png" Type="http://schemas.openxmlformats.org/officeDocument/2006/relationships/image"/><Relationship Id="rId5" Target="../media/image2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1.pn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1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30.png" Type="http://schemas.openxmlformats.org/officeDocument/2006/relationships/image"/><Relationship Id="rId5" Target="../media/image31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1.png" Type="http://schemas.openxmlformats.org/officeDocument/2006/relationships/image"/><Relationship Id="rId4" Target="../media/image32.png" Type="http://schemas.openxmlformats.org/officeDocument/2006/relationships/image"/><Relationship Id="rId5" Target="../media/image3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Relationship Id="rId6" Target="../media/image36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1.png" Type="http://schemas.openxmlformats.org/officeDocument/2006/relationships/image"/><Relationship Id="rId4" Target="../media/image37.jpeg" Type="http://schemas.openxmlformats.org/officeDocument/2006/relationships/image"/><Relationship Id="rId5" Target="../media/image38.png" Type="http://schemas.openxmlformats.org/officeDocument/2006/relationships/image"/><Relationship Id="rId6" Target="../media/image39.png" Type="http://schemas.openxmlformats.org/officeDocument/2006/relationships/image"/><Relationship Id="rId7" Target="../media/image4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Relationship Id="rId6" Target="../media/image43.png" Type="http://schemas.openxmlformats.org/officeDocument/2006/relationships/image"/><Relationship Id="rId7" Target="../media/image44.png" Type="http://schemas.openxmlformats.org/officeDocument/2006/relationships/image"/><Relationship Id="rId8" Target="../media/image45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1.png" Type="http://schemas.openxmlformats.org/officeDocument/2006/relationships/image"/><Relationship Id="rId4" Target="../media/image46.png" Type="http://schemas.openxmlformats.org/officeDocument/2006/relationships/image"/><Relationship Id="rId5" Target="../media/image47.png" Type="http://schemas.openxmlformats.org/officeDocument/2006/relationships/image"/><Relationship Id="rId6" Target="../media/image48.png" Type="http://schemas.openxmlformats.org/officeDocument/2006/relationships/image"/><Relationship Id="rId7" Target="../media/image4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1.png" Type="http://schemas.openxmlformats.org/officeDocument/2006/relationships/image"/><Relationship Id="rId4" Target="../media/image54.png" Type="http://schemas.openxmlformats.org/officeDocument/2006/relationships/image"/><Relationship Id="rId5" Target="../media/image55.png" Type="http://schemas.openxmlformats.org/officeDocument/2006/relationships/image"/><Relationship Id="rId6" Target="../media/image56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1.png" Type="http://schemas.openxmlformats.org/officeDocument/2006/relationships/image"/><Relationship Id="rId4" Target="../media/image57.png" Type="http://schemas.openxmlformats.org/officeDocument/2006/relationships/image"/><Relationship Id="rId5" Target="../media/image58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AutoShape 6" id="6"/>
          <p:cNvSpPr/>
          <p:nvPr/>
        </p:nvSpPr>
        <p:spPr>
          <a:xfrm rot="0"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</p:sp>
      <p:sp>
        <p:nvSpPr>
          <p:cNvPr name="AutoShape 7" id="7"/>
          <p:cNvSpPr/>
          <p:nvPr/>
        </p:nvSpPr>
        <p:spPr>
          <a:xfrm rot="0">
            <a:off x="495300" y="253365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8" id="8"/>
          <p:cNvGrpSpPr/>
          <p:nvPr/>
        </p:nvGrpSpPr>
        <p:grpSpPr>
          <a:xfrm rot="0">
            <a:off x="390525" y="2286000"/>
            <a:ext cx="238125" cy="238125"/>
            <a:chOff x="0" y="0"/>
            <a:chExt cx="317500" cy="317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</p:sp>
      </p:grpSp>
      <p:sp>
        <p:nvSpPr>
          <p:cNvPr name="AutoShape 11" id="11"/>
          <p:cNvSpPr/>
          <p:nvPr/>
        </p:nvSpPr>
        <p:spPr>
          <a:xfrm rot="0">
            <a:off x="495300" y="324802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2" id="12"/>
          <p:cNvGrpSpPr/>
          <p:nvPr/>
        </p:nvGrpSpPr>
        <p:grpSpPr>
          <a:xfrm rot="0">
            <a:off x="390525" y="3000375"/>
            <a:ext cx="238125" cy="238125"/>
            <a:chOff x="0" y="0"/>
            <a:chExt cx="317500" cy="3175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AutoShape 14" id="14"/>
          <p:cNvSpPr/>
          <p:nvPr/>
        </p:nvSpPr>
        <p:spPr>
          <a:xfrm rot="0">
            <a:off x="495300" y="396240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5" id="15"/>
          <p:cNvGrpSpPr/>
          <p:nvPr/>
        </p:nvGrpSpPr>
        <p:grpSpPr>
          <a:xfrm rot="0">
            <a:off x="390525" y="3714750"/>
            <a:ext cx="238125" cy="238125"/>
            <a:chOff x="0" y="0"/>
            <a:chExt cx="317500" cy="317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AutoShape 17" id="17"/>
          <p:cNvSpPr/>
          <p:nvPr/>
        </p:nvSpPr>
        <p:spPr>
          <a:xfrm rot="0">
            <a:off x="495300" y="467677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8" id="18"/>
          <p:cNvGrpSpPr/>
          <p:nvPr/>
        </p:nvGrpSpPr>
        <p:grpSpPr>
          <a:xfrm rot="0">
            <a:off x="390525" y="4429125"/>
            <a:ext cx="238125" cy="238125"/>
            <a:chOff x="0" y="0"/>
            <a:chExt cx="317500" cy="3175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390525" y="5143500"/>
            <a:ext cx="238125" cy="238125"/>
            <a:chOff x="0" y="0"/>
            <a:chExt cx="3175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7664427" y="1885950"/>
            <a:ext cx="2628836" cy="1647905"/>
            <a:chOff x="0" y="0"/>
            <a:chExt cx="3556000" cy="222910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556000" cy="2229104"/>
            </a:xfrm>
            <a:custGeom>
              <a:avLst/>
              <a:gdLst/>
              <a:ahLst/>
              <a:cxnLst/>
              <a:rect r="r" b="b" t="t" l="l"/>
              <a:pathLst>
                <a:path h="2229104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2229104"/>
                  </a:lnTo>
                  <a:lnTo>
                    <a:pt x="0" y="2229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6010275" y="3684412"/>
            <a:ext cx="6057294" cy="2363963"/>
          </a:xfrm>
          <a:custGeom>
            <a:avLst/>
            <a:gdLst/>
            <a:ahLst/>
            <a:cxnLst/>
            <a:rect r="r" b="b" t="t" l="l"/>
            <a:pathLst>
              <a:path h="2363963" w="6057294">
                <a:moveTo>
                  <a:pt x="0" y="0"/>
                </a:moveTo>
                <a:lnTo>
                  <a:pt x="6057294" y="0"/>
                </a:lnTo>
                <a:lnTo>
                  <a:pt x="6057294" y="2363963"/>
                </a:lnTo>
                <a:lnTo>
                  <a:pt x="0" y="23639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 of 20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15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00050" y="619125"/>
            <a:ext cx="9144000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b="true" sz="240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Scenario 1: Task and Preparation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400050" y="1743075"/>
            <a:ext cx="109537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b="true" sz="1275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5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457200" y="23050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33425" y="22860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Prepare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457200" y="301942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33425" y="300037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57200" y="373380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33425" y="371475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57200" y="444817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4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33425" y="442912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457200" y="51625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5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33425" y="51435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8192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Source Materials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152650"/>
            <a:ext cx="3790950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 Demo_Single_Board, APEX Gerber,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BOM_APEX.csv, and APEX_Bom.xlsx.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076575"/>
            <a:ext cx="3790950" cy="247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b="true" sz="1575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Demo Designators and Starting Data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400425"/>
            <a:ext cx="3790950" cy="7424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sz="157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Use RY1, C172, D01, and C52. Match BOM designators, </a:t>
            </a:r>
          </a:p>
          <a:p>
            <a:pPr algn="l" marL="0" indent="0" lvl="0">
              <a:lnSpc>
                <a:spcPts val="1968"/>
              </a:lnSpc>
              <a:spcBef>
                <a:spcPct val="0"/>
              </a:spcBef>
            </a:pPr>
            <a:r>
              <a:rPr lang="en-US" sz="157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 numbers, and geometry before annotation.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667250"/>
            <a:ext cx="379095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75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 the product; auto-configure the recipe. Check collisions, simulate, and record cycle time.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 of 20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00050" y="619125"/>
            <a:ext cx="9144000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0"/>
              </a:lnSpc>
              <a:spcBef>
                <a:spcPct val="0"/>
              </a:spcBef>
            </a:pPr>
            <a:r>
              <a:rPr lang="en-US" b="true" sz="240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Quick Start: From Annotation to Cycle Time</a:t>
            </a:r>
          </a:p>
        </p:txBody>
      </p:sp>
      <p:sp>
        <p:nvSpPr>
          <p:cNvPr name="AutoShape 11" id="11"/>
          <p:cNvSpPr/>
          <p:nvPr/>
        </p:nvSpPr>
        <p:spPr>
          <a:xfrm rot="0"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</p:sp>
      <p:sp>
        <p:nvSpPr>
          <p:cNvPr name="TextBox 12" id="12"/>
          <p:cNvSpPr txBox="true"/>
          <p:nvPr/>
        </p:nvSpPr>
        <p:spPr>
          <a:xfrm rot="0">
            <a:off x="400050" y="1743075"/>
            <a:ext cx="109537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b="true" sz="1275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495300" y="253365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390525" y="2286000"/>
            <a:ext cx="238125" cy="238125"/>
            <a:chOff x="0" y="0"/>
            <a:chExt cx="317500" cy="3175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457200" y="23050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33425" y="22860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Prepare</a:t>
            </a:r>
          </a:p>
        </p:txBody>
      </p:sp>
      <p:sp>
        <p:nvSpPr>
          <p:cNvPr name="AutoShape 19" id="19"/>
          <p:cNvSpPr/>
          <p:nvPr/>
        </p:nvSpPr>
        <p:spPr>
          <a:xfrm rot="0">
            <a:off x="495300" y="324802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20" id="20"/>
          <p:cNvGrpSpPr/>
          <p:nvPr/>
        </p:nvGrpSpPr>
        <p:grpSpPr>
          <a:xfrm rot="0">
            <a:off x="390525" y="3000375"/>
            <a:ext cx="238125" cy="238125"/>
            <a:chOff x="0" y="0"/>
            <a:chExt cx="317500" cy="3175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457200" y="301942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33425" y="300037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495300" y="3962400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390525" y="3714750"/>
            <a:ext cx="238125" cy="238125"/>
            <a:chOff x="0" y="0"/>
            <a:chExt cx="317500" cy="3175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457200" y="373380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33425" y="371475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495300" y="4676775"/>
            <a:ext cx="19050" cy="619125"/>
          </a:xfrm>
          <a:prstGeom prst="rect">
            <a:avLst/>
          </a:prstGeom>
          <a:solidFill>
            <a:srgbClr val="D7E5ED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390525" y="4429125"/>
            <a:ext cx="238125" cy="238125"/>
            <a:chOff x="0" y="0"/>
            <a:chExt cx="317500" cy="3175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32" id="32"/>
          <p:cNvSpPr txBox="true"/>
          <p:nvPr/>
        </p:nvSpPr>
        <p:spPr>
          <a:xfrm rot="0">
            <a:off x="457200" y="4448175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4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33425" y="4429125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390525" y="5143500"/>
            <a:ext cx="238125" cy="238125"/>
            <a:chOff x="0" y="0"/>
            <a:chExt cx="317500" cy="3175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17500" cy="317500"/>
            </a:xfrm>
            <a:custGeom>
              <a:avLst/>
              <a:gdLst/>
              <a:ahLst/>
              <a:cxnLst/>
              <a:rect r="r" b="b" t="t" l="l"/>
              <a:pathLst>
                <a:path h="317500" w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</p:sp>
      </p:grpSp>
      <p:sp>
        <p:nvSpPr>
          <p:cNvPr name="TextBox 36" id="36"/>
          <p:cNvSpPr txBox="true"/>
          <p:nvPr/>
        </p:nvSpPr>
        <p:spPr>
          <a:xfrm rot="0">
            <a:off x="457200" y="5162550"/>
            <a:ext cx="180975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b="true" sz="105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33425" y="5143500"/>
            <a:ext cx="80962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924050" y="18192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See the Full Workflow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2152650"/>
            <a:ext cx="3790950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Annotate and save the product. Select the machine and product, then create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 recipe.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30765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Follow the Sequence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3409950"/>
            <a:ext cx="3790950" cy="46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75"/>
              </a:lnSpc>
              <a:spcBef>
                <a:spcPct val="0"/>
              </a:spcBef>
            </a:pPr>
            <a:r>
              <a:rPr lang="en-US" sz="1500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After automatic configuration, check interference, run the simulation, and review the available cycle time.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4333875"/>
            <a:ext cx="379095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b="true" sz="1575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Check Each Handoff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4667250"/>
            <a:ext cx="3790950" cy="914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Identify the saved product, verified configuration, and simulation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results. Detailed operations follow in the next sections.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6000750" y="1695450"/>
            <a:ext cx="581025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93"/>
              </a:lnSpc>
              <a:spcBef>
                <a:spcPct val="0"/>
              </a:spcBef>
            </a:pPr>
            <a:r>
              <a:rPr lang="en-US" b="true" sz="1275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3D Concept Illustration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6264212" y="2085975"/>
            <a:ext cx="5283136" cy="3962400"/>
            <a:chOff x="0" y="0"/>
            <a:chExt cx="7044182" cy="52832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7044182" cy="5283200"/>
            </a:xfrm>
            <a:custGeom>
              <a:avLst/>
              <a:gdLst/>
              <a:ahLst/>
              <a:cxnLst/>
              <a:rect r="r" b="b" t="t" l="l"/>
              <a:pathLst>
                <a:path h="5283200" w="7044182">
                  <a:moveTo>
                    <a:pt x="0" y="0"/>
                  </a:moveTo>
                  <a:lnTo>
                    <a:pt x="7044182" y="0"/>
                  </a:lnTo>
                  <a:lnTo>
                    <a:pt x="7044182" y="5283200"/>
                  </a:lnTo>
                  <a:lnTo>
                    <a:pt x="0" y="5283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 of 20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Parts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Open Component Search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Single Board: check Board/BOM.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BOM to show the component list on the right.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9737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4230910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Click + Add to insert a new item.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49842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04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524141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Click the new row's Part Number link to search components.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5294757" y="1924050"/>
            <a:ext cx="2872645" cy="2985326"/>
            <a:chOff x="0" y="0"/>
            <a:chExt cx="3830193" cy="3980434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3830193" cy="3980434"/>
            </a:xfrm>
            <a:custGeom>
              <a:avLst/>
              <a:gdLst/>
              <a:ahLst/>
              <a:cxnLst/>
              <a:rect r="r" b="b" t="t" l="l"/>
              <a:pathLst>
                <a:path h="3980434" w="3830193">
                  <a:moveTo>
                    <a:pt x="0" y="0"/>
                  </a:moveTo>
                  <a:lnTo>
                    <a:pt x="3830193" y="0"/>
                  </a:lnTo>
                  <a:lnTo>
                    <a:pt x="3830193" y="3980434"/>
                  </a:lnTo>
                  <a:lnTo>
                    <a:pt x="0" y="39804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6" t="0" r="3845" b="0"/>
              </a:stretch>
            </a:blipFill>
          </p:spPr>
        </p:sp>
      </p:grpSp>
      <p:sp>
        <p:nvSpPr>
          <p:cNvPr name="TextBox 49" id="49"/>
          <p:cNvSpPr txBox="true"/>
          <p:nvPr/>
        </p:nvSpPr>
        <p:spPr>
          <a:xfrm rot="0">
            <a:off x="5294757" y="4966525"/>
            <a:ext cx="2872645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1-01  Product and BOM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8524018" y="1924050"/>
            <a:ext cx="3169920" cy="1635062"/>
            <a:chOff x="0" y="0"/>
            <a:chExt cx="4226560" cy="2180082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4226560" cy="2180082"/>
            </a:xfrm>
            <a:custGeom>
              <a:avLst/>
              <a:gdLst/>
              <a:ahLst/>
              <a:cxnLst/>
              <a:rect r="r" b="b" t="t" l="l"/>
              <a:pathLst>
                <a:path h="2180082" w="4226560">
                  <a:moveTo>
                    <a:pt x="0" y="0"/>
                  </a:moveTo>
                  <a:lnTo>
                    <a:pt x="4226560" y="0"/>
                  </a:lnTo>
                  <a:lnTo>
                    <a:pt x="4226560" y="2180082"/>
                  </a:lnTo>
                  <a:lnTo>
                    <a:pt x="0" y="2180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3848" t="0" r="3849" b="0"/>
              </a:stretch>
            </a:blipFill>
          </p:spPr>
        </p:sp>
      </p:grpSp>
      <p:sp>
        <p:nvSpPr>
          <p:cNvPr name="TextBox 52" id="52"/>
          <p:cNvSpPr txBox="true"/>
          <p:nvPr/>
        </p:nvSpPr>
        <p:spPr>
          <a:xfrm rot="0">
            <a:off x="8524018" y="3616261"/>
            <a:ext cx="31699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1-02a  New item and part number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8524018" y="4283107"/>
            <a:ext cx="3169920" cy="430244"/>
            <a:chOff x="0" y="0"/>
            <a:chExt cx="4226560" cy="573659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4226560" cy="573659"/>
            </a:xfrm>
            <a:custGeom>
              <a:avLst/>
              <a:gdLst/>
              <a:ahLst/>
              <a:cxnLst/>
              <a:rect r="r" b="b" t="t" l="l"/>
              <a:pathLst>
                <a:path h="573659" w="4226560">
                  <a:moveTo>
                    <a:pt x="0" y="0"/>
                  </a:moveTo>
                  <a:lnTo>
                    <a:pt x="4226560" y="0"/>
                  </a:lnTo>
                  <a:lnTo>
                    <a:pt x="4226560" y="573659"/>
                  </a:lnTo>
                  <a:lnTo>
                    <a:pt x="0" y="573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3852" t="0" r="3852" b="0"/>
              </a:stretch>
            </a:blipFill>
          </p:spPr>
        </p:sp>
      </p:grpSp>
      <p:sp>
        <p:nvSpPr>
          <p:cNvPr name="TextBox 55" id="55"/>
          <p:cNvSpPr txBox="true"/>
          <p:nvPr/>
        </p:nvSpPr>
        <p:spPr>
          <a:xfrm rot="0">
            <a:off x="8564880" y="4770501"/>
            <a:ext cx="316992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1-02b Add BOM item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 of 20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18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2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Parts</a:t>
            </a:r>
          </a:p>
        </p:txBody>
      </p:sp>
      <p:sp>
        <p:nvSpPr>
          <p:cNvPr name="AutoShape 24" id="24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5" id="25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Check Geometry and Part Number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2209800"/>
            <a:ext cx="3371850" cy="314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Shape, then part number.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667476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924651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Blue capacitor: 495-2473-3-ND.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6779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935158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Same geometry and part number: link directly.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Change the original number: edit it.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Keep both numbers: use Deep Clone.</a:t>
            </a:r>
          </a:p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Different geometry: create a new component.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5572125" y="1924050"/>
            <a:ext cx="6238875" cy="3790950"/>
            <a:chOff x="0" y="0"/>
            <a:chExt cx="8318500" cy="50546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10407" r="0" b="10407"/>
              </a:stretch>
            </a:blipFill>
          </p:spPr>
        </p:sp>
      </p:grpSp>
      <p:sp>
        <p:nvSpPr>
          <p:cNvPr name="TextBox 47" id="47"/>
          <p:cNvSpPr txBox="true"/>
          <p:nvPr/>
        </p:nvSpPr>
        <p:spPr>
          <a:xfrm rot="0">
            <a:off x="5562600" y="5838825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1-03 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Check geometry, part number, and name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415191" y="4229100"/>
            <a:ext cx="3031141" cy="1785080"/>
            <a:chOff x="0" y="0"/>
            <a:chExt cx="4041521" cy="2380107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2380107"/>
            </a:xfrm>
            <a:custGeom>
              <a:avLst/>
              <a:gdLst/>
              <a:ahLst/>
              <a:cxnLst/>
              <a:rect r="r" b="b" t="t" l="l"/>
              <a:pathLst>
                <a:path h="2380107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2380107"/>
                  </a:lnTo>
                  <a:lnTo>
                    <a:pt x="0" y="2380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8" t="0" r="3848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9349468" y="2095500"/>
            <a:ext cx="2313214" cy="1619250"/>
          </a:xfrm>
          <a:custGeom>
            <a:avLst/>
            <a:gdLst/>
            <a:ahLst/>
            <a:cxnLst/>
            <a:rect r="r" b="b" t="t" l="l"/>
            <a:pathLst>
              <a:path h="1619250" w="2313214">
                <a:moveTo>
                  <a:pt x="0" y="0"/>
                </a:moveTo>
                <a:lnTo>
                  <a:pt x="2313214" y="0"/>
                </a:lnTo>
                <a:lnTo>
                  <a:pt x="2313214" y="1619250"/>
                </a:lnTo>
                <a:lnTo>
                  <a:pt x="0" y="1619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5576159" y="1857375"/>
            <a:ext cx="3420932" cy="1828800"/>
          </a:xfrm>
          <a:custGeom>
            <a:avLst/>
            <a:gdLst/>
            <a:ahLst/>
            <a:cxnLst/>
            <a:rect r="r" b="b" t="t" l="l"/>
            <a:pathLst>
              <a:path h="1828800" w="3420932">
                <a:moveTo>
                  <a:pt x="0" y="0"/>
                </a:moveTo>
                <a:lnTo>
                  <a:pt x="3420932" y="0"/>
                </a:lnTo>
                <a:lnTo>
                  <a:pt x="3420932" y="1828800"/>
                </a:lnTo>
                <a:lnTo>
                  <a:pt x="0" y="1828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 of 20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19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the Board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 → New Single Board. Name the root TestBoard; click OK.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516058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Right-click the board root → Create Geometry Link. Select Top Layer (Gerber) and click OK. Repeat for the 3D shape.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239000" y="3810000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1-04 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Create the board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7239000" y="6181725"/>
            <a:ext cx="303114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1-05 Gerber and 3D links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730716" y="4045250"/>
            <a:ext cx="3031141" cy="2014252"/>
            <a:chOff x="0" y="0"/>
            <a:chExt cx="4041521" cy="268566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2685669"/>
            </a:xfrm>
            <a:custGeom>
              <a:avLst/>
              <a:gdLst/>
              <a:ahLst/>
              <a:cxnLst/>
              <a:rect r="r" b="b" t="t" l="l"/>
              <a:pathLst>
                <a:path h="2685669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2685669"/>
                  </a:lnTo>
                  <a:lnTo>
                    <a:pt x="0" y="26856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4" t="0" r="3844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730716" y="1792605"/>
            <a:ext cx="2834639" cy="1820927"/>
          </a:xfrm>
          <a:custGeom>
            <a:avLst/>
            <a:gdLst/>
            <a:ahLst/>
            <a:cxnLst/>
            <a:rect r="r" b="b" t="t" l="l"/>
            <a:pathLst>
              <a:path h="1820927" w="2834639">
                <a:moveTo>
                  <a:pt x="0" y="0"/>
                </a:moveTo>
                <a:lnTo>
                  <a:pt x="2834639" y="0"/>
                </a:lnTo>
                <a:lnTo>
                  <a:pt x="2834639" y="1820927"/>
                </a:lnTo>
                <a:lnTo>
                  <a:pt x="0" y="18209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917780" y="1762125"/>
            <a:ext cx="2950595" cy="1335937"/>
          </a:xfrm>
          <a:custGeom>
            <a:avLst/>
            <a:gdLst/>
            <a:ahLst/>
            <a:cxnLst/>
            <a:rect r="r" b="b" t="t" l="l"/>
            <a:pathLst>
              <a:path h="1335937" w="2950595">
                <a:moveTo>
                  <a:pt x="0" y="0"/>
                </a:moveTo>
                <a:lnTo>
                  <a:pt x="2950595" y="0"/>
                </a:lnTo>
                <a:lnTo>
                  <a:pt x="2950595" y="1335937"/>
                </a:lnTo>
                <a:lnTo>
                  <a:pt x="0" y="13359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967953" y="3364762"/>
            <a:ext cx="2850249" cy="2294900"/>
          </a:xfrm>
          <a:custGeom>
            <a:avLst/>
            <a:gdLst/>
            <a:ahLst/>
            <a:cxnLst/>
            <a:rect r="r" b="b" t="t" l="l"/>
            <a:pathLst>
              <a:path h="2294900" w="2850249">
                <a:moveTo>
                  <a:pt x="0" y="0"/>
                </a:moveTo>
                <a:lnTo>
                  <a:pt x="2850249" y="0"/>
                </a:lnTo>
                <a:lnTo>
                  <a:pt x="2850249" y="2294900"/>
                </a:lnTo>
                <a:lnTo>
                  <a:pt x="0" y="22949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6 of 20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20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Import Gerber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09800"/>
            <a:ext cx="3371850" cy="14976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Gerber link → Import Gerber Shape. In APEX, Ctrl-select the four Gerber files; click Open. Check the imported layers.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8502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107466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Right-click the board root → Focus View. Use the mouse wheel to adjust zoom.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724525" y="6086475"/>
            <a:ext cx="3031141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1-06  Import Gerber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915400" y="6086475"/>
            <a:ext cx="28956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1-07 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Focus on the board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818550"/>
            <a:ext cx="1677049" cy="4325800"/>
          </a:xfrm>
          <a:custGeom>
            <a:avLst/>
            <a:gdLst/>
            <a:ahLst/>
            <a:cxnLst/>
            <a:rect r="r" b="b" t="t" l="l"/>
            <a:pathLst>
              <a:path h="4325800" w="1677049">
                <a:moveTo>
                  <a:pt x="0" y="0"/>
                </a:moveTo>
                <a:lnTo>
                  <a:pt x="1677049" y="0"/>
                </a:lnTo>
                <a:lnTo>
                  <a:pt x="1677049" y="4325800"/>
                </a:lnTo>
                <a:lnTo>
                  <a:pt x="0" y="4325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8089604" y="1792605"/>
            <a:ext cx="3442292" cy="2463151"/>
          </a:xfrm>
          <a:custGeom>
            <a:avLst/>
            <a:gdLst/>
            <a:ahLst/>
            <a:cxnLst/>
            <a:rect r="r" b="b" t="t" l="l"/>
            <a:pathLst>
              <a:path h="2463151" w="3442292">
                <a:moveTo>
                  <a:pt x="0" y="0"/>
                </a:moveTo>
                <a:lnTo>
                  <a:pt x="3442292" y="0"/>
                </a:lnTo>
                <a:lnTo>
                  <a:pt x="3442292" y="2463151"/>
                </a:lnTo>
                <a:lnTo>
                  <a:pt x="0" y="24631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8373553" y="4562475"/>
            <a:ext cx="2683894" cy="1495425"/>
          </a:xfrm>
          <a:custGeom>
            <a:avLst/>
            <a:gdLst/>
            <a:ahLst/>
            <a:cxnLst/>
            <a:rect r="r" b="b" t="t" l="l"/>
            <a:pathLst>
              <a:path h="1495425" w="2683894">
                <a:moveTo>
                  <a:pt x="0" y="0"/>
                </a:moveTo>
                <a:lnTo>
                  <a:pt x="2683894" y="0"/>
                </a:lnTo>
                <a:lnTo>
                  <a:pt x="2683894" y="1495425"/>
                </a:lnTo>
                <a:lnTo>
                  <a:pt x="0" y="14954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0725" b="-10725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 of 20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21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Add BOM Items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BOM → Add. Click the new part-number link to search.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516058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Link 495-2473-3-ND from the user database; check BOM.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26566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Double-click the new designator, enter C52, and press Enter. Repeat for the other training items.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5572125" y="6162675"/>
            <a:ext cx="20955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1-08 BOM item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086725" y="4267200"/>
            <a:ext cx="34290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1-08a Link the part number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169230" y="6171724"/>
            <a:ext cx="2129885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1-09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5572125" y="4781264"/>
            <a:ext cx="3031141" cy="1305211"/>
            <a:chOff x="0" y="0"/>
            <a:chExt cx="4041521" cy="1740281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1740281"/>
            </a:xfrm>
            <a:custGeom>
              <a:avLst/>
              <a:gdLst/>
              <a:ahLst/>
              <a:cxnLst/>
              <a:rect r="r" b="b" t="t" l="l"/>
              <a:pathLst>
                <a:path h="1740281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1740281"/>
                  </a:lnTo>
                  <a:lnTo>
                    <a:pt x="0" y="17402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9" t="0" r="3849" b="0"/>
              </a:stretch>
            </a:blipFill>
          </p:spPr>
        </p:sp>
      </p:grpSp>
      <p:grpSp>
        <p:nvGrpSpPr>
          <p:cNvPr name="Group 30" id="30"/>
          <p:cNvGrpSpPr/>
          <p:nvPr/>
        </p:nvGrpSpPr>
        <p:grpSpPr>
          <a:xfrm rot="0">
            <a:off x="9114734" y="1926917"/>
            <a:ext cx="2513900" cy="4002597"/>
            <a:chOff x="0" y="0"/>
            <a:chExt cx="1378331" cy="219456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378331" cy="2194560"/>
            </a:xfrm>
            <a:custGeom>
              <a:avLst/>
              <a:gdLst/>
              <a:ahLst/>
              <a:cxnLst/>
              <a:rect r="r" b="b" t="t" l="l"/>
              <a:pathLst>
                <a:path h="2194560" w="1378331">
                  <a:moveTo>
                    <a:pt x="0" y="0"/>
                  </a:moveTo>
                  <a:lnTo>
                    <a:pt x="1378331" y="0"/>
                  </a:lnTo>
                  <a:lnTo>
                    <a:pt x="1378331" y="2194560"/>
                  </a:lnTo>
                  <a:lnTo>
                    <a:pt x="0" y="21945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9864" t="0" r="9864" b="0"/>
              </a:stretch>
            </a:blipFill>
          </p:spPr>
        </p:sp>
      </p:grpSp>
      <p:sp>
        <p:nvSpPr>
          <p:cNvPr name="Freeform 32" id="32"/>
          <p:cNvSpPr/>
          <p:nvPr/>
        </p:nvSpPr>
        <p:spPr>
          <a:xfrm flipH="false" flipV="false" rot="0">
            <a:off x="5572125" y="1905000"/>
            <a:ext cx="2655485" cy="1374330"/>
          </a:xfrm>
          <a:custGeom>
            <a:avLst/>
            <a:gdLst/>
            <a:ahLst/>
            <a:cxnLst/>
            <a:rect r="r" b="b" t="t" l="l"/>
            <a:pathLst>
              <a:path h="1374330" w="2655485">
                <a:moveTo>
                  <a:pt x="0" y="0"/>
                </a:moveTo>
                <a:lnTo>
                  <a:pt x="2655485" y="0"/>
                </a:lnTo>
                <a:lnTo>
                  <a:pt x="2655485" y="1374330"/>
                </a:lnTo>
                <a:lnTo>
                  <a:pt x="0" y="137433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5404646" y="3471903"/>
            <a:ext cx="3116630" cy="417406"/>
          </a:xfrm>
          <a:custGeom>
            <a:avLst/>
            <a:gdLst/>
            <a:ahLst/>
            <a:cxnLst/>
            <a:rect r="r" b="b" t="t" l="l"/>
            <a:pathLst>
              <a:path h="417406" w="3116630">
                <a:moveTo>
                  <a:pt x="0" y="0"/>
                </a:moveTo>
                <a:lnTo>
                  <a:pt x="3116630" y="0"/>
                </a:lnTo>
                <a:lnTo>
                  <a:pt x="3116630" y="417405"/>
                </a:lnTo>
                <a:lnTo>
                  <a:pt x="0" y="41740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4" id="34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 of 20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22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Insertion Annotations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Add Insertion Annotation; right-click → Continuous Edit.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322030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Footprint. Box-select the target 2D features; release and check the blue outline.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924050" y="42693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924050" y="4526566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Enter C52, matching the BOM. Click Edit; check Properties.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5572125" y="4288441"/>
            <a:ext cx="2834694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1-10 Insertion type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5572125" y="6143625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1-11 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Box-select the footprint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9601200" y="6143625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1-12 Annotation name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924050" y="56769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Drag to select. Hold Ctrl and drag again to deselect.</a:t>
            </a:r>
          </a:p>
        </p:txBody>
      </p:sp>
      <p:sp>
        <p:nvSpPr>
          <p:cNvPr name="TextBox 56" id="56"/>
          <p:cNvSpPr txBox="true"/>
          <p:nvPr/>
        </p:nvSpPr>
        <p:spPr>
          <a:xfrm rot="0">
            <a:off x="1924050" y="5400675"/>
            <a:ext cx="342900" cy="232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89"/>
              </a:lnSpc>
              <a:spcBef>
                <a:spcPct val="0"/>
              </a:spcBef>
            </a:pPr>
            <a:r>
              <a:rPr lang="en-US" b="true" sz="13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Tip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9 of 20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23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Add Fiducials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Add Fiducial Annotation; right-click → Continuous Create.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3220307"/>
            <a:ext cx="3371850" cy="1167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Enter FID1; select its Gerber feature and click Create. Repeat for FID2. Click Cancel to finish.</a:t>
            </a:r>
          </a:p>
        </p:txBody>
      </p:sp>
      <p:grpSp>
        <p:nvGrpSpPr>
          <p:cNvPr name="Group 44" id="44"/>
          <p:cNvGrpSpPr/>
          <p:nvPr/>
        </p:nvGrpSpPr>
        <p:grpSpPr>
          <a:xfrm rot="0">
            <a:off x="5572125" y="1924050"/>
            <a:ext cx="3031141" cy="2492026"/>
            <a:chOff x="0" y="0"/>
            <a:chExt cx="4041521" cy="3322701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4041521" cy="3322701"/>
            </a:xfrm>
            <a:custGeom>
              <a:avLst/>
              <a:gdLst/>
              <a:ahLst/>
              <a:cxnLst/>
              <a:rect r="r" b="b" t="t" l="l"/>
              <a:pathLst>
                <a:path h="3322701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3322701"/>
                  </a:lnTo>
                  <a:lnTo>
                    <a:pt x="0" y="3322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4" t="0" r="3844" b="0"/>
              </a:stretch>
            </a:blipFill>
          </p:spPr>
        </p:sp>
      </p:grpSp>
      <p:sp>
        <p:nvSpPr>
          <p:cNvPr name="TextBox 46" id="46"/>
          <p:cNvSpPr txBox="true"/>
          <p:nvPr/>
        </p:nvSpPr>
        <p:spPr>
          <a:xfrm rot="0">
            <a:off x="5572125" y="4473226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1-13  Add a fiducial item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5657850" y="6210300"/>
            <a:ext cx="3031141" cy="182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99"/>
              </a:lnSpc>
            </a:pPr>
            <a:r>
              <a:rPr lang="en-US" sz="1199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199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1-14  Create two fiducials</a:t>
            </a:r>
          </a:p>
        </p:txBody>
      </p:sp>
      <p:sp>
        <p:nvSpPr>
          <p:cNvPr name="Freeform 48" id="48" descr="保留原始操作截圖，按來源圖片比例完整呈現"/>
          <p:cNvSpPr/>
          <p:nvPr/>
        </p:nvSpPr>
        <p:spPr>
          <a:xfrm flipH="false" flipV="false" rot="0">
            <a:off x="6096000" y="4810125"/>
            <a:ext cx="4000500" cy="1352139"/>
          </a:xfrm>
          <a:custGeom>
            <a:avLst/>
            <a:gdLst/>
            <a:ahLst/>
            <a:cxnLst/>
            <a:rect r="r" b="b" t="t" l="l"/>
            <a:pathLst>
              <a:path h="1352139" w="4000500">
                <a:moveTo>
                  <a:pt x="0" y="0"/>
                </a:moveTo>
                <a:lnTo>
                  <a:pt x="4000500" y="0"/>
                </a:lnTo>
                <a:lnTo>
                  <a:pt x="4000500" y="1352139"/>
                </a:lnTo>
                <a:lnTo>
                  <a:pt x="0" y="13521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72" t="0" r="-72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6" id="6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10 of 20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24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AutoShape 13" id="13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4" id="14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AutoShape 18" id="18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9" id="19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AutoShape 23" id="23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4" id="24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AutoShape 29" id="29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30" id="30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Preview Components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Click Component Preview. After loading, check model-to-annotation alignment.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5572125" y="1924050"/>
            <a:ext cx="6238875" cy="3790950"/>
            <a:chOff x="0" y="0"/>
            <a:chExt cx="8318500" cy="50546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318500" cy="5054600"/>
            </a:xfrm>
            <a:custGeom>
              <a:avLst/>
              <a:gdLst/>
              <a:ahLst/>
              <a:cxnLst/>
              <a:rect r="r" b="b" t="t" l="l"/>
              <a:pathLst>
                <a:path h="5054600" w="8318500">
                  <a:moveTo>
                    <a:pt x="0" y="0"/>
                  </a:moveTo>
                  <a:lnTo>
                    <a:pt x="8318500" y="0"/>
                  </a:lnTo>
                  <a:lnTo>
                    <a:pt x="8318500" y="5054600"/>
                  </a:lnTo>
                  <a:lnTo>
                    <a:pt x="0" y="505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5940" r="0" b="5940"/>
              </a:stretch>
            </a:blipFill>
          </p:spPr>
        </p:sp>
      </p:grpSp>
      <p:sp>
        <p:nvSpPr>
          <p:cNvPr name="TextBox 44" id="44"/>
          <p:cNvSpPr txBox="true"/>
          <p:nvPr/>
        </p:nvSpPr>
        <p:spPr>
          <a:xfrm rot="0">
            <a:off x="5572125" y="5829300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1-15  Preview components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658222" y="1375920"/>
            <a:ext cx="2335614" cy="2405218"/>
          </a:xfrm>
          <a:custGeom>
            <a:avLst/>
            <a:gdLst/>
            <a:ahLst/>
            <a:cxnLst/>
            <a:rect r="r" b="b" t="t" l="l"/>
            <a:pathLst>
              <a:path h="2405218" w="2335614">
                <a:moveTo>
                  <a:pt x="0" y="0"/>
                </a:moveTo>
                <a:lnTo>
                  <a:pt x="2335614" y="0"/>
                </a:lnTo>
                <a:lnTo>
                  <a:pt x="2335614" y="2405218"/>
                </a:lnTo>
                <a:lnTo>
                  <a:pt x="0" y="240521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064001" y="1314450"/>
            <a:ext cx="2310458" cy="2787326"/>
          </a:xfrm>
          <a:custGeom>
            <a:avLst/>
            <a:gdLst/>
            <a:ahLst/>
            <a:cxnLst/>
            <a:rect r="r" b="b" t="t" l="l"/>
            <a:pathLst>
              <a:path h="2787326" w="2310458">
                <a:moveTo>
                  <a:pt x="0" y="0"/>
                </a:moveTo>
                <a:lnTo>
                  <a:pt x="2310458" y="0"/>
                </a:lnTo>
                <a:lnTo>
                  <a:pt x="2310458" y="2787326"/>
                </a:lnTo>
                <a:lnTo>
                  <a:pt x="0" y="27873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9045216" y="4048925"/>
            <a:ext cx="2348027" cy="227000"/>
          </a:xfrm>
          <a:custGeom>
            <a:avLst/>
            <a:gdLst/>
            <a:ahLst/>
            <a:cxnLst/>
            <a:rect r="r" b="b" t="t" l="l"/>
            <a:pathLst>
              <a:path h="227000" w="2348027">
                <a:moveTo>
                  <a:pt x="0" y="0"/>
                </a:moveTo>
                <a:lnTo>
                  <a:pt x="2348027" y="0"/>
                </a:lnTo>
                <a:lnTo>
                  <a:pt x="2348027" y="227000"/>
                </a:lnTo>
                <a:lnTo>
                  <a:pt x="0" y="22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11 of 20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the Board Geometry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1462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Geometry Link → Parametric Shape: select color; measure diagonal corners. Set L/W/H = 304.8/165/3 mm; Generate.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50291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4107466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Exit Measure (click once and press Esc if needed). Right-click the top Gerber → Move. Set Z = 3.0 and click OK.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049784" y="4420806"/>
            <a:ext cx="19050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1-16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Board geometry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295180" y="6505575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1-17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Height</a:t>
            </a:r>
          </a:p>
        </p:txBody>
      </p:sp>
      <p:sp>
        <p:nvSpPr>
          <p:cNvPr name="Freeform 49" id="49" descr="保留原始操作截圖，按來源圖片比例完整呈現"/>
          <p:cNvSpPr/>
          <p:nvPr/>
        </p:nvSpPr>
        <p:spPr>
          <a:xfrm flipH="false" flipV="false" rot="0">
            <a:off x="7167475" y="4692778"/>
            <a:ext cx="3500931" cy="1746122"/>
          </a:xfrm>
          <a:custGeom>
            <a:avLst/>
            <a:gdLst/>
            <a:ahLst/>
            <a:cxnLst/>
            <a:rect r="r" b="b" t="t" l="l"/>
            <a:pathLst>
              <a:path h="1746122" w="3500931">
                <a:moveTo>
                  <a:pt x="0" y="0"/>
                </a:moveTo>
                <a:lnTo>
                  <a:pt x="3500930" y="0"/>
                </a:lnTo>
                <a:lnTo>
                  <a:pt x="3500930" y="1746122"/>
                </a:lnTo>
                <a:lnTo>
                  <a:pt x="0" y="174612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343775" y="2516505"/>
            <a:ext cx="3031141" cy="3380899"/>
            <a:chOff x="0" y="0"/>
            <a:chExt cx="4041521" cy="450786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4507865"/>
            </a:xfrm>
            <a:custGeom>
              <a:avLst/>
              <a:gdLst/>
              <a:ahLst/>
              <a:cxnLst/>
              <a:rect r="r" b="b" t="t" l="l"/>
              <a:pathLst>
                <a:path h="4507865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4507865"/>
                  </a:lnTo>
                  <a:lnTo>
                    <a:pt x="0" y="4507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5" t="0" r="3845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2085847" y="3319939"/>
            <a:ext cx="3048257" cy="3068646"/>
          </a:xfrm>
          <a:custGeom>
            <a:avLst/>
            <a:gdLst/>
            <a:ahLst/>
            <a:cxnLst/>
            <a:rect r="r" b="b" t="t" l="l"/>
            <a:pathLst>
              <a:path h="3068646" w="3048257">
                <a:moveTo>
                  <a:pt x="0" y="0"/>
                </a:moveTo>
                <a:lnTo>
                  <a:pt x="3048256" y="0"/>
                </a:lnTo>
                <a:lnTo>
                  <a:pt x="3048256" y="3068646"/>
                </a:lnTo>
                <a:lnTo>
                  <a:pt x="0" y="30686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12 of 20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26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Set Workpart Dimensions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8720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28"/>
              </a:lnSpc>
              <a:spcBef>
                <a:spcPct val="0"/>
              </a:spcBef>
            </a:pPr>
            <a:r>
              <a:rPr lang="en-US" sz="1725" strike="noStrike" u="none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Workpart → Measure Diagonal: W/L/T = 165/304.8/3 mm.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334250" y="5954554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1-18 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Set Workpart dimensions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7542389" y="2334564"/>
            <a:ext cx="3031141" cy="3380899"/>
            <a:chOff x="0" y="0"/>
            <a:chExt cx="4041521" cy="4507865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41521" cy="4507865"/>
            </a:xfrm>
            <a:custGeom>
              <a:avLst/>
              <a:gdLst/>
              <a:ahLst/>
              <a:cxnLst/>
              <a:rect r="r" b="b" t="t" l="l"/>
              <a:pathLst>
                <a:path h="4507865" w="4041521">
                  <a:moveTo>
                    <a:pt x="0" y="0"/>
                  </a:moveTo>
                  <a:lnTo>
                    <a:pt x="4041521" y="0"/>
                  </a:lnTo>
                  <a:lnTo>
                    <a:pt x="4041521" y="4507865"/>
                  </a:lnTo>
                  <a:lnTo>
                    <a:pt x="0" y="45078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5" t="0" r="3845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2359672" y="3244141"/>
            <a:ext cx="2767192" cy="2840254"/>
          </a:xfrm>
          <a:custGeom>
            <a:avLst/>
            <a:gdLst/>
            <a:ahLst/>
            <a:cxnLst/>
            <a:rect r="r" b="b" t="t" l="l"/>
            <a:pathLst>
              <a:path h="2840254" w="2767192">
                <a:moveTo>
                  <a:pt x="0" y="0"/>
                </a:moveTo>
                <a:lnTo>
                  <a:pt x="2767193" y="0"/>
                </a:lnTo>
                <a:lnTo>
                  <a:pt x="2767193" y="2840254"/>
                </a:lnTo>
                <a:lnTo>
                  <a:pt x="0" y="284025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13 of 20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27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187"/>
              </a:lnSpc>
              <a:spcBef>
                <a:spcPct val="0"/>
              </a:spcBef>
            </a:pPr>
            <a:r>
              <a:rPr lang="en-US" b="true" sz="2550" strike="noStrike" u="none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Create the Board Mount Point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Designators: RY1, C172, D01, C52. Link each to its corresponding BOM part number.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Mount Points → Create Mount </a:t>
            </a: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Point. Inspect Corner Mount Point.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7542389" y="5772613"/>
            <a:ext cx="3031141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1-19 </a:t>
            </a: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Default mount point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3</a:t>
              </a:r>
            </a:p>
          </p:txBody>
        </p:sp>
      </p:grpSp>
      <p:sp>
        <p:nvSpPr>
          <p:cNvPr name="AutoShape 21" id="21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2" id="22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838325"/>
            <a:ext cx="6238875" cy="1128187"/>
          </a:xfrm>
          <a:custGeom>
            <a:avLst/>
            <a:gdLst/>
            <a:ahLst/>
            <a:cxnLst/>
            <a:rect r="r" b="b" t="t" l="l"/>
            <a:pathLst>
              <a:path h="1128187" w="6238875">
                <a:moveTo>
                  <a:pt x="0" y="0"/>
                </a:moveTo>
                <a:lnTo>
                  <a:pt x="6238875" y="0"/>
                </a:lnTo>
                <a:lnTo>
                  <a:pt x="6238875" y="1128187"/>
                </a:lnTo>
                <a:lnTo>
                  <a:pt x="0" y="11281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5572125" y="3200400"/>
            <a:ext cx="2952750" cy="1873204"/>
          </a:xfrm>
          <a:custGeom>
            <a:avLst/>
            <a:gdLst/>
            <a:ahLst/>
            <a:cxnLst/>
            <a:rect r="r" b="b" t="t" l="l"/>
            <a:pathLst>
              <a:path h="1873204" w="2952750">
                <a:moveTo>
                  <a:pt x="0" y="0"/>
                </a:moveTo>
                <a:lnTo>
                  <a:pt x="2952750" y="0"/>
                </a:lnTo>
                <a:lnTo>
                  <a:pt x="2952750" y="1873204"/>
                </a:lnTo>
                <a:lnTo>
                  <a:pt x="0" y="18732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30703" b="-30703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14 of 20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28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3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Save the Product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Use RY1, C172, D01, and C52. Match BOM designators, part numbers, and geometry before annotation.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Save: check name/version/path; add Product Catalog membership. Capture from 3D View; check preview, OK.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355463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811810"/>
            <a:ext cx="3371850" cy="120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 → Create Project: find the saved product. Demo_Single_Board is the completed reference.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572125" y="5810250"/>
            <a:ext cx="6238875" cy="210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87"/>
              </a:lnSpc>
              <a:spcBef>
                <a:spcPct val="0"/>
              </a:spcBef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35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1-20  Save </a:t>
            </a:r>
            <a:r>
              <a:rPr lang="en-US" sz="135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command and asset settings</a:t>
            </a:r>
          </a:p>
        </p:txBody>
      </p:sp>
      <p:sp>
        <p:nvSpPr>
          <p:cNvPr name="Freeform 47" id="47" descr="保留原始操作截圖，按來源圖片比例完整呈現"/>
          <p:cNvSpPr/>
          <p:nvPr/>
        </p:nvSpPr>
        <p:spPr>
          <a:xfrm flipH="false" flipV="false" rot="0">
            <a:off x="9906000" y="3124200"/>
            <a:ext cx="1595783" cy="2590800"/>
          </a:xfrm>
          <a:custGeom>
            <a:avLst/>
            <a:gdLst/>
            <a:ahLst/>
            <a:cxnLst/>
            <a:rect r="r" b="b" t="t" l="l"/>
            <a:pathLst>
              <a:path h="2590800" w="1595783">
                <a:moveTo>
                  <a:pt x="0" y="0"/>
                </a:moveTo>
                <a:lnTo>
                  <a:pt x="1595783" y="0"/>
                </a:lnTo>
                <a:lnTo>
                  <a:pt x="1595783" y="2590800"/>
                </a:lnTo>
                <a:lnTo>
                  <a:pt x="0" y="25908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6" r="0" b="-76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9449917" y="2600325"/>
            <a:ext cx="2401824" cy="3383185"/>
            <a:chOff x="0" y="0"/>
            <a:chExt cx="3202432" cy="4510913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202432" cy="4510913"/>
            </a:xfrm>
            <a:custGeom>
              <a:avLst/>
              <a:gdLst/>
              <a:ahLst/>
              <a:cxnLst/>
              <a:rect r="r" b="b" t="t" l="l"/>
              <a:pathLst>
                <a:path h="4510913" w="3202432">
                  <a:moveTo>
                    <a:pt x="0" y="0"/>
                  </a:moveTo>
                  <a:lnTo>
                    <a:pt x="3202432" y="0"/>
                  </a:lnTo>
                  <a:lnTo>
                    <a:pt x="3202432" y="4510913"/>
                  </a:lnTo>
                  <a:lnTo>
                    <a:pt x="0" y="45109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3848" t="0" r="3848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648325" y="2286000"/>
            <a:ext cx="3629025" cy="2119312"/>
          </a:xfrm>
          <a:custGeom>
            <a:avLst/>
            <a:gdLst/>
            <a:ahLst/>
            <a:cxnLst/>
            <a:rect r="r" b="b" t="t" l="l"/>
            <a:pathLst>
              <a:path h="2119312" w="3629025">
                <a:moveTo>
                  <a:pt x="0" y="0"/>
                </a:moveTo>
                <a:lnTo>
                  <a:pt x="3629025" y="0"/>
                </a:lnTo>
                <a:lnTo>
                  <a:pt x="3629025" y="2119312"/>
                </a:lnTo>
                <a:lnTo>
                  <a:pt x="0" y="2119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-3" b="-3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2195439" y="4591050"/>
            <a:ext cx="7005711" cy="1581150"/>
          </a:xfrm>
          <a:custGeom>
            <a:avLst/>
            <a:gdLst/>
            <a:ahLst/>
            <a:cxnLst/>
            <a:rect r="r" b="b" t="t" l="l"/>
            <a:pathLst>
              <a:path h="1581150" w="7005711">
                <a:moveTo>
                  <a:pt x="0" y="0"/>
                </a:moveTo>
                <a:lnTo>
                  <a:pt x="7005711" y="0"/>
                </a:lnTo>
                <a:lnTo>
                  <a:pt x="7005711" y="1581150"/>
                </a:lnTo>
                <a:lnTo>
                  <a:pt x="0" y="15811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193" b="-193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5572125" y="1691226"/>
            <a:ext cx="6456177" cy="579947"/>
          </a:xfrm>
          <a:custGeom>
            <a:avLst/>
            <a:gdLst/>
            <a:ahLst/>
            <a:cxnLst/>
            <a:rect r="r" b="b" t="t" l="l"/>
            <a:pathLst>
              <a:path h="579947" w="6456177">
                <a:moveTo>
                  <a:pt x="0" y="0"/>
                </a:moveTo>
                <a:lnTo>
                  <a:pt x="6456177" y="0"/>
                </a:lnTo>
                <a:lnTo>
                  <a:pt x="6456177" y="579948"/>
                </a:lnTo>
                <a:lnTo>
                  <a:pt x="0" y="57994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15 of 20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29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Recipe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Select the Machine and Single-Board Product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your four-part single board. The panel illustrates the settings; use your product values.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Create Project: select the empty machine and saved four-part board; Next.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infeed, mount point, and conveyor width. Panel values are examples only.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4834139" y="6296025"/>
            <a:ext cx="362902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1-21 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Create a recipe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124941" y="6266021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 Product mounting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1743075"/>
            <a:ext cx="3143250" cy="1768078"/>
          </a:xfrm>
          <a:custGeom>
            <a:avLst/>
            <a:gdLst/>
            <a:ahLst/>
            <a:cxnLst/>
            <a:rect r="r" b="b" t="t" l="l"/>
            <a:pathLst>
              <a:path h="1768078" w="3143250">
                <a:moveTo>
                  <a:pt x="0" y="0"/>
                </a:moveTo>
                <a:lnTo>
                  <a:pt x="3143250" y="0"/>
                </a:lnTo>
                <a:lnTo>
                  <a:pt x="3143250" y="1768078"/>
                </a:lnTo>
                <a:lnTo>
                  <a:pt x="0" y="17680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22617" b="-22617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2076450" y="3895725"/>
            <a:ext cx="4572000" cy="2571750"/>
          </a:xfrm>
          <a:custGeom>
            <a:avLst/>
            <a:gdLst/>
            <a:ahLst/>
            <a:cxnLst/>
            <a:rect r="r" b="b" t="t" l="l"/>
            <a:pathLst>
              <a:path h="2571750" w="4572000">
                <a:moveTo>
                  <a:pt x="0" y="0"/>
                </a:moveTo>
                <a:lnTo>
                  <a:pt x="4572000" y="0"/>
                </a:lnTo>
                <a:lnTo>
                  <a:pt x="4572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238750" y="1743075"/>
            <a:ext cx="3143250" cy="1768078"/>
          </a:xfrm>
          <a:custGeom>
            <a:avLst/>
            <a:gdLst/>
            <a:ahLst/>
            <a:cxnLst/>
            <a:rect r="r" b="b" t="t" l="l"/>
            <a:pathLst>
              <a:path h="1768078" w="3143250">
                <a:moveTo>
                  <a:pt x="0" y="0"/>
                </a:moveTo>
                <a:lnTo>
                  <a:pt x="3143250" y="0"/>
                </a:lnTo>
                <a:lnTo>
                  <a:pt x="3143250" y="1768078"/>
                </a:lnTo>
                <a:lnTo>
                  <a:pt x="0" y="17680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-22617" b="-22617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124700" y="3895725"/>
            <a:ext cx="4572000" cy="2571750"/>
          </a:xfrm>
          <a:custGeom>
            <a:avLst/>
            <a:gdLst/>
            <a:ahLst/>
            <a:cxnLst/>
            <a:rect r="r" b="b" t="t" l="l"/>
            <a:pathLst>
              <a:path h="2571750" w="4572000">
                <a:moveTo>
                  <a:pt x="0" y="0"/>
                </a:moveTo>
                <a:lnTo>
                  <a:pt x="4572000" y="0"/>
                </a:lnTo>
                <a:lnTo>
                  <a:pt x="4572000" y="2571750"/>
                </a:lnTo>
                <a:lnTo>
                  <a:pt x="0" y="25717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8553450" y="1743075"/>
            <a:ext cx="3143250" cy="1768078"/>
          </a:xfrm>
          <a:custGeom>
            <a:avLst/>
            <a:gdLst/>
            <a:ahLst/>
            <a:cxnLst/>
            <a:rect r="r" b="b" t="t" l="l"/>
            <a:pathLst>
              <a:path h="1768078" w="3143250">
                <a:moveTo>
                  <a:pt x="0" y="0"/>
                </a:moveTo>
                <a:lnTo>
                  <a:pt x="3143250" y="0"/>
                </a:lnTo>
                <a:lnTo>
                  <a:pt x="3143250" y="1768078"/>
                </a:lnTo>
                <a:lnTo>
                  <a:pt x="0" y="17680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16 of 20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30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Recipe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400050" y="609600"/>
            <a:ext cx="11334750" cy="3933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Mount the Product </a:t>
            </a: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 the Machine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2542504" y="3532346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1-22a Mounting position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3262380" y="6540103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1-22b Orientation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7934996" y="3599021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1-22c Attachment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707728" y="6540103"/>
            <a:ext cx="240182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1-22d Conveyor width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572125" y="1857375"/>
            <a:ext cx="3876675" cy="2180630"/>
          </a:xfrm>
          <a:custGeom>
            <a:avLst/>
            <a:gdLst/>
            <a:ahLst/>
            <a:cxnLst/>
            <a:rect r="r" b="b" t="t" l="l"/>
            <a:pathLst>
              <a:path h="2180630" w="3876675">
                <a:moveTo>
                  <a:pt x="0" y="0"/>
                </a:moveTo>
                <a:lnTo>
                  <a:pt x="3876675" y="0"/>
                </a:lnTo>
                <a:lnTo>
                  <a:pt x="3876675" y="2180630"/>
                </a:lnTo>
                <a:lnTo>
                  <a:pt x="0" y="21806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14557" b="-14557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601200" y="1857375"/>
            <a:ext cx="2209800" cy="673184"/>
          </a:xfrm>
          <a:custGeom>
            <a:avLst/>
            <a:gdLst/>
            <a:ahLst/>
            <a:cxnLst/>
            <a:rect r="r" b="b" t="t" l="l"/>
            <a:pathLst>
              <a:path h="673184" w="2209800">
                <a:moveTo>
                  <a:pt x="0" y="0"/>
                </a:moveTo>
                <a:lnTo>
                  <a:pt x="2209800" y="0"/>
                </a:lnTo>
                <a:lnTo>
                  <a:pt x="2209800" y="673184"/>
                </a:lnTo>
                <a:lnTo>
                  <a:pt x="0" y="6731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5614634" y="4667250"/>
            <a:ext cx="2486732" cy="1590675"/>
          </a:xfrm>
          <a:custGeom>
            <a:avLst/>
            <a:gdLst/>
            <a:ahLst/>
            <a:cxnLst/>
            <a:rect r="r" b="b" t="t" l="l"/>
            <a:pathLst>
              <a:path h="1590675" w="2486732">
                <a:moveTo>
                  <a:pt x="0" y="0"/>
                </a:moveTo>
                <a:lnTo>
                  <a:pt x="2486732" y="0"/>
                </a:lnTo>
                <a:lnTo>
                  <a:pt x="2486732" y="1590675"/>
                </a:lnTo>
                <a:lnTo>
                  <a:pt x="0" y="15906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8572500" y="4667250"/>
            <a:ext cx="3238500" cy="1373124"/>
          </a:xfrm>
          <a:custGeom>
            <a:avLst/>
            <a:gdLst/>
            <a:ahLst/>
            <a:cxnLst/>
            <a:rect r="r" b="b" t="t" l="l"/>
            <a:pathLst>
              <a:path h="1373124" w="3238500">
                <a:moveTo>
                  <a:pt x="0" y="0"/>
                </a:moveTo>
                <a:lnTo>
                  <a:pt x="3238500" y="0"/>
                </a:lnTo>
                <a:lnTo>
                  <a:pt x="3238500" y="1373124"/>
                </a:lnTo>
                <a:lnTo>
                  <a:pt x="0" y="137312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17 of 20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31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Recipe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Start Automatic Configuration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your four-part single board. The panel illustrates the settings; use your product values.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Remove unnecessary locks; click Automatic Configuration. Wait for completion.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924050" y="3258883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3516058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Review the proposed feeders and tools. Click Import, read the prompt, and click Continue.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924050" y="456514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03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924050" y="4822317"/>
            <a:ext cx="3371850" cy="9062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Wait for module import to finish. Check that configured positions turn green, required accessories are installed, and Next is available.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9601200" y="2590800"/>
            <a:ext cx="22098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1-23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Auto-configure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572500" y="6162675"/>
            <a:ext cx="3238500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1-24 </a:t>
            </a: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Review and import setup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1924050" y="3252314"/>
            <a:ext cx="5030885" cy="2829873"/>
          </a:xfrm>
          <a:custGeom>
            <a:avLst/>
            <a:gdLst/>
            <a:ahLst/>
            <a:cxnLst/>
            <a:rect r="r" b="b" t="t" l="l"/>
            <a:pathLst>
              <a:path h="2829873" w="5030885">
                <a:moveTo>
                  <a:pt x="0" y="0"/>
                </a:moveTo>
                <a:lnTo>
                  <a:pt x="5030885" y="0"/>
                </a:lnTo>
                <a:lnTo>
                  <a:pt x="5030885" y="2829872"/>
                </a:lnTo>
                <a:lnTo>
                  <a:pt x="0" y="28298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7401236" y="3558573"/>
            <a:ext cx="4404958" cy="1022952"/>
          </a:xfrm>
          <a:custGeom>
            <a:avLst/>
            <a:gdLst/>
            <a:ahLst/>
            <a:cxnLst/>
            <a:rect r="r" b="b" t="t" l="l"/>
            <a:pathLst>
              <a:path h="1022952" w="4404958">
                <a:moveTo>
                  <a:pt x="0" y="0"/>
                </a:moveTo>
                <a:lnTo>
                  <a:pt x="4404958" y="0"/>
                </a:lnTo>
                <a:lnTo>
                  <a:pt x="4404958" y="1022952"/>
                </a:lnTo>
                <a:lnTo>
                  <a:pt x="0" y="10229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7401236" y="2228850"/>
            <a:ext cx="4441180" cy="697301"/>
          </a:xfrm>
          <a:custGeom>
            <a:avLst/>
            <a:gdLst/>
            <a:ahLst/>
            <a:cxnLst/>
            <a:rect r="r" b="b" t="t" l="l"/>
            <a:pathLst>
              <a:path h="697301" w="4441180">
                <a:moveTo>
                  <a:pt x="0" y="0"/>
                </a:moveTo>
                <a:lnTo>
                  <a:pt x="4441180" y="0"/>
                </a:lnTo>
                <a:lnTo>
                  <a:pt x="4441180" y="697301"/>
                </a:lnTo>
                <a:lnTo>
                  <a:pt x="0" y="6973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7464404" y="5000666"/>
            <a:ext cx="4346596" cy="1081520"/>
          </a:xfrm>
          <a:custGeom>
            <a:avLst/>
            <a:gdLst/>
            <a:ahLst/>
            <a:cxnLst/>
            <a:rect r="r" b="b" t="t" l="l"/>
            <a:pathLst>
              <a:path h="1081520" w="4346596">
                <a:moveTo>
                  <a:pt x="0" y="0"/>
                </a:moveTo>
                <a:lnTo>
                  <a:pt x="4346596" y="0"/>
                </a:lnTo>
                <a:lnTo>
                  <a:pt x="4346596" y="1081520"/>
                </a:lnTo>
                <a:lnTo>
                  <a:pt x="0" y="108152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32" id="32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18 of 20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32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Recipe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Review the Process Flow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Check the components, tools, and operation sequence for your single-board product.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2209800"/>
            <a:ext cx="3371850" cy="576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In Flow Editor, check designators, feeder/tool slots, and operation order.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551119" y="6206011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1-25  Process overview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512801" y="2971086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1-25a Tool / feeder steps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8608051" y="4599861"/>
            <a:ext cx="159644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1-25b Pickup order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8608051" y="6086475"/>
            <a:ext cx="1596444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1-25c Insert order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4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D9E2E8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557081"/>
                  </a:solidFill>
                  <a:latin typeface="Noto Sans"/>
                  <a:ea typeface="Noto Sans"/>
                  <a:cs typeface="Noto Sans"/>
                  <a:sym typeface="Noto Sans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6867525" y="1861142"/>
            <a:ext cx="4487565" cy="4382070"/>
          </a:xfrm>
          <a:custGeom>
            <a:avLst/>
            <a:gdLst/>
            <a:ahLst/>
            <a:cxnLst/>
            <a:rect r="r" b="b" t="t" l="l"/>
            <a:pathLst>
              <a:path h="4382070" w="4487565">
                <a:moveTo>
                  <a:pt x="0" y="0"/>
                </a:moveTo>
                <a:lnTo>
                  <a:pt x="4487565" y="0"/>
                </a:lnTo>
                <a:lnTo>
                  <a:pt x="4487565" y="4382071"/>
                </a:lnTo>
                <a:lnTo>
                  <a:pt x="0" y="43820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4257246" y="1930250"/>
            <a:ext cx="2114020" cy="4243855"/>
          </a:xfrm>
          <a:custGeom>
            <a:avLst/>
            <a:gdLst/>
            <a:ahLst/>
            <a:cxnLst/>
            <a:rect r="r" b="b" t="t" l="l"/>
            <a:pathLst>
              <a:path h="4243855" w="2114020">
                <a:moveTo>
                  <a:pt x="0" y="0"/>
                </a:moveTo>
                <a:lnTo>
                  <a:pt x="2114020" y="0"/>
                </a:lnTo>
                <a:lnTo>
                  <a:pt x="2114020" y="4243855"/>
                </a:lnTo>
                <a:lnTo>
                  <a:pt x="0" y="424385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851312" y="2680808"/>
            <a:ext cx="2250073" cy="658185"/>
          </a:xfrm>
          <a:custGeom>
            <a:avLst/>
            <a:gdLst/>
            <a:ahLst/>
            <a:cxnLst/>
            <a:rect r="r" b="b" t="t" l="l"/>
            <a:pathLst>
              <a:path h="658185" w="2250073">
                <a:moveTo>
                  <a:pt x="0" y="0"/>
                </a:moveTo>
                <a:lnTo>
                  <a:pt x="2250073" y="0"/>
                </a:lnTo>
                <a:lnTo>
                  <a:pt x="2250073" y="658184"/>
                </a:lnTo>
                <a:lnTo>
                  <a:pt x="0" y="65818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31" id="31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19 of 20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33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4 of 5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Recipe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Results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Check Collisions and Simulation Controls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333500"/>
            <a:ext cx="988695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Check collisions, then run the simulation and review the cycle time.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209800"/>
            <a:ext cx="3371850" cy="2814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collisions.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815090" y="4999820"/>
            <a:ext cx="2405935" cy="944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Grasp Pose: tool pose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Offset: adjust point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START: run</a:t>
            </a:r>
          </a:p>
          <a:p>
            <a:pPr algn="l">
              <a:lnSpc>
                <a:spcPts val="189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EXPORT DB: recipe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3454527" y="6266021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1-26 Simulation controls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8207100" y="6266021"/>
            <a:ext cx="2405398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1-27 Collision results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</p:sp>
      <p:sp>
        <p:nvSpPr>
          <p:cNvPr name="AutoShape 3" id="3"/>
          <p:cNvSpPr/>
          <p:nvPr/>
        </p:nvSpPr>
        <p:spPr>
          <a:xfrm rot="0"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</p:sp>
      <p:grpSp>
        <p:nvGrpSpPr>
          <p:cNvPr name="Group 4" id="4"/>
          <p:cNvGrpSpPr/>
          <p:nvPr/>
        </p:nvGrpSpPr>
        <p:grpSpPr>
          <a:xfrm rot="0">
            <a:off x="208693" y="57150"/>
            <a:ext cx="285750" cy="285750"/>
            <a:chOff x="0" y="0"/>
            <a:chExt cx="381000" cy="381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81000" cy="381000"/>
            </a:xfrm>
            <a:custGeom>
              <a:avLst/>
              <a:gdLst/>
              <a:ahLst/>
              <a:cxnLst/>
              <a:rect r="r" b="b" t="t" l="l"/>
              <a:pathLst>
                <a:path h="381000" w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66700" y="1666875"/>
            <a:ext cx="1352550" cy="4429125"/>
            <a:chOff x="0" y="0"/>
            <a:chExt cx="1803400" cy="59055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03400" cy="5905500"/>
            </a:xfrm>
            <a:custGeom>
              <a:avLst/>
              <a:gdLst/>
              <a:ahLst/>
              <a:cxnLst/>
              <a:rect r="r" b="b" t="t" l="l"/>
              <a:pathLst>
                <a:path h="5905500" w="1803400">
                  <a:moveTo>
                    <a:pt x="101600" y="0"/>
                  </a:moveTo>
                  <a:lnTo>
                    <a:pt x="1701800" y="0"/>
                  </a:lnTo>
                  <a:cubicBezTo>
                    <a:pt x="1757934" y="0"/>
                    <a:pt x="1803400" y="45466"/>
                    <a:pt x="1803400" y="101600"/>
                  </a:cubicBezTo>
                  <a:lnTo>
                    <a:pt x="1803400" y="5803900"/>
                  </a:lnTo>
                  <a:cubicBezTo>
                    <a:pt x="1803400" y="5860034"/>
                    <a:pt x="1757934" y="5905500"/>
                    <a:pt x="1701800" y="5905500"/>
                  </a:cubicBezTo>
                  <a:lnTo>
                    <a:pt x="101600" y="5905500"/>
                  </a:lnTo>
                  <a:cubicBezTo>
                    <a:pt x="45466" y="5905500"/>
                    <a:pt x="0" y="5860034"/>
                    <a:pt x="0" y="5803900"/>
                  </a:cubicBezTo>
                  <a:lnTo>
                    <a:pt x="0" y="101600"/>
                  </a:lnTo>
                  <a:cubicBezTo>
                    <a:pt x="0" y="45466"/>
                    <a:pt x="45466" y="0"/>
                    <a:pt x="101600" y="0"/>
                  </a:cubicBezTo>
                  <a:close/>
                </a:path>
              </a:pathLst>
            </a:custGeom>
            <a:solidFill>
              <a:srgbClr val="F2F7FA"/>
            </a:solidFill>
          </p:spPr>
        </p:sp>
      </p:grpSp>
      <p:sp>
        <p:nvSpPr>
          <p:cNvPr name="AutoShape 8" id="8"/>
          <p:cNvSpPr/>
          <p:nvPr/>
        </p:nvSpPr>
        <p:spPr>
          <a:xfrm rot="0">
            <a:off x="561975" y="24955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9" id="9"/>
          <p:cNvGrpSpPr/>
          <p:nvPr/>
        </p:nvGrpSpPr>
        <p:grpSpPr>
          <a:xfrm rot="0">
            <a:off x="447675" y="2286000"/>
            <a:ext cx="247650" cy="247650"/>
            <a:chOff x="0" y="0"/>
            <a:chExt cx="330200" cy="330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1</a:t>
              </a:r>
            </a:p>
          </p:txBody>
        </p:sp>
      </p:grpSp>
      <p:sp>
        <p:nvSpPr>
          <p:cNvPr name="AutoShape 12" id="12"/>
          <p:cNvSpPr/>
          <p:nvPr/>
        </p:nvSpPr>
        <p:spPr>
          <a:xfrm rot="0">
            <a:off x="561975" y="32194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3" id="13"/>
          <p:cNvGrpSpPr/>
          <p:nvPr/>
        </p:nvGrpSpPr>
        <p:grpSpPr>
          <a:xfrm rot="0">
            <a:off x="447675" y="3009900"/>
            <a:ext cx="247650" cy="247650"/>
            <a:chOff x="0" y="0"/>
            <a:chExt cx="330200" cy="330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2</a:t>
              </a:r>
            </a:p>
          </p:txBody>
        </p:sp>
      </p:grpSp>
      <p:sp>
        <p:nvSpPr>
          <p:cNvPr name="AutoShape 16" id="16"/>
          <p:cNvSpPr/>
          <p:nvPr/>
        </p:nvSpPr>
        <p:spPr>
          <a:xfrm rot="0">
            <a:off x="561975" y="39433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17" id="17"/>
          <p:cNvGrpSpPr/>
          <p:nvPr/>
        </p:nvGrpSpPr>
        <p:grpSpPr>
          <a:xfrm rot="0">
            <a:off x="447675" y="3733800"/>
            <a:ext cx="247650" cy="247650"/>
            <a:chOff x="0" y="0"/>
            <a:chExt cx="330200" cy="330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3</a:t>
              </a:r>
            </a:p>
          </p:txBody>
        </p:sp>
      </p:grpSp>
      <p:sp>
        <p:nvSpPr>
          <p:cNvPr name="AutoShape 20" id="20"/>
          <p:cNvSpPr/>
          <p:nvPr/>
        </p:nvSpPr>
        <p:spPr>
          <a:xfrm rot="0">
            <a:off x="561975" y="4667250"/>
            <a:ext cx="19050" cy="581025"/>
          </a:xfrm>
          <a:prstGeom prst="rect">
            <a:avLst/>
          </a:prstGeom>
          <a:solidFill>
            <a:srgbClr val="D9E2E8"/>
          </a:solidFill>
        </p:spPr>
      </p:sp>
      <p:grpSp>
        <p:nvGrpSpPr>
          <p:cNvPr name="Group 21" id="21"/>
          <p:cNvGrpSpPr/>
          <p:nvPr/>
        </p:nvGrpSpPr>
        <p:grpSpPr>
          <a:xfrm rot="0">
            <a:off x="447675" y="4457700"/>
            <a:ext cx="247650" cy="247650"/>
            <a:chOff x="0" y="0"/>
            <a:chExt cx="330200" cy="3302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87DC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330200" cy="377825"/>
            </a:xfrm>
            <a:prstGeom prst="rect">
              <a:avLst/>
            </a:prstGeom>
          </p:spPr>
          <p:txBody>
            <a:bodyPr anchor="t" rtlCol="false" tIns="50800" lIns="50800" bIns="50800" rIns="50800"/>
            <a:lstStyle/>
            <a:p>
              <a:pPr algn="ctr">
                <a:lnSpc>
                  <a:spcPts val="1950"/>
                </a:lnSpc>
              </a:pPr>
              <a:r>
                <a:rPr lang="en-US" sz="1200">
                  <a:solidFill>
                    <a:srgbClr val="FFFFFF"/>
                  </a:solidFill>
                  <a:latin typeface="Noto Sans"/>
                  <a:ea typeface="Noto Sans"/>
                  <a:cs typeface="Noto Sans"/>
                  <a:sym typeface="Noto Sans"/>
                </a:rPr>
                <a:t>4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447675" y="5181600"/>
            <a:ext cx="247650" cy="247650"/>
            <a:chOff x="0" y="0"/>
            <a:chExt cx="330200" cy="3302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9BE514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30200" cy="330200"/>
            </a:xfrm>
            <a:custGeom>
              <a:avLst/>
              <a:gdLst/>
              <a:ahLst/>
              <a:cxnLst/>
              <a:rect r="r" b="b" t="t" l="l"/>
              <a:pathLst>
                <a:path h="330200" w="330200">
                  <a:moveTo>
                    <a:pt x="165100" y="0"/>
                  </a:moveTo>
                  <a:cubicBezTo>
                    <a:pt x="256286" y="0"/>
                    <a:pt x="330200" y="73914"/>
                    <a:pt x="330200" y="165100"/>
                  </a:cubicBezTo>
                  <a:cubicBezTo>
                    <a:pt x="330200" y="256286"/>
                    <a:pt x="256286" y="330200"/>
                    <a:pt x="165100" y="330200"/>
                  </a:cubicBezTo>
                  <a:cubicBezTo>
                    <a:pt x="73914" y="330200"/>
                    <a:pt x="0" y="256286"/>
                    <a:pt x="0" y="165100"/>
                  </a:cubicBezTo>
                  <a:cubicBezTo>
                    <a:pt x="0" y="73914"/>
                    <a:pt x="73914" y="0"/>
                    <a:pt x="1651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345C20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330200" cy="349250"/>
            </a:xfrm>
            <a:prstGeom prst="rect">
              <a:avLst/>
            </a:prstGeom>
          </p:spPr>
          <p:txBody>
            <a:bodyPr anchor="t" rtlCol="false" tIns="25400" lIns="25400" bIns="25400" rIns="25400"/>
            <a:lstStyle/>
            <a:p>
              <a:pPr algn="ctr">
                <a:lnSpc>
                  <a:spcPts val="1650"/>
                </a:lnSpc>
              </a:pPr>
              <a:r>
                <a:rPr lang="en-US" b="true" sz="1200">
                  <a:solidFill>
                    <a:srgbClr val="1C3713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5</a:t>
              </a:r>
            </a:p>
          </p:txBody>
        </p:sp>
      </p:grpSp>
      <p:sp>
        <p:nvSpPr>
          <p:cNvPr name="Freeform 28" id="28"/>
          <p:cNvSpPr/>
          <p:nvPr/>
        </p:nvSpPr>
        <p:spPr>
          <a:xfrm flipH="false" flipV="false" rot="0">
            <a:off x="5950145" y="1891292"/>
            <a:ext cx="5482836" cy="4280908"/>
          </a:xfrm>
          <a:custGeom>
            <a:avLst/>
            <a:gdLst/>
            <a:ahLst/>
            <a:cxnLst/>
            <a:rect r="r" b="b" t="t" l="l"/>
            <a:pathLst>
              <a:path h="4280908" w="5482836">
                <a:moveTo>
                  <a:pt x="0" y="0"/>
                </a:moveTo>
                <a:lnTo>
                  <a:pt x="5482835" y="0"/>
                </a:lnTo>
                <a:lnTo>
                  <a:pt x="5482835" y="4280908"/>
                </a:lnTo>
                <a:lnTo>
                  <a:pt x="0" y="42809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924050" y="4002214"/>
            <a:ext cx="3815679" cy="2169986"/>
          </a:xfrm>
          <a:custGeom>
            <a:avLst/>
            <a:gdLst/>
            <a:ahLst/>
            <a:cxnLst/>
            <a:rect r="r" b="b" t="t" l="l"/>
            <a:pathLst>
              <a:path h="2169986" w="3815679">
                <a:moveTo>
                  <a:pt x="0" y="0"/>
                </a:moveTo>
                <a:lnTo>
                  <a:pt x="3815679" y="0"/>
                </a:lnTo>
                <a:lnTo>
                  <a:pt x="3815679" y="2169986"/>
                </a:lnTo>
                <a:lnTo>
                  <a:pt x="0" y="216998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666750" y="85725"/>
            <a:ext cx="6667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762875" y="76200"/>
            <a:ext cx="4095750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Scenario 1 | Fully Automatic Single Board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715500" y="1047750"/>
            <a:ext cx="2095500" cy="192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500"/>
              </a:lnSpc>
              <a:spcBef>
                <a:spcPct val="0"/>
              </a:spcBef>
            </a:pPr>
            <a:r>
              <a:rPr lang="en-US" sz="1200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20 of 20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33375" y="6467475"/>
            <a:ext cx="1285875" cy="164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06"/>
              </a:lnSpc>
              <a:spcBef>
                <a:spcPct val="0"/>
              </a:spcBef>
            </a:pPr>
            <a:r>
              <a:rPr lang="en-US" sz="1125" strike="noStrike" u="none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34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400050" y="1762125"/>
            <a:ext cx="1104900" cy="285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b="true" sz="1425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5 of 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71525" y="22764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71525" y="30003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Parts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771525" y="37242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71525" y="44481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sz="13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771525" y="5172075"/>
            <a:ext cx="80010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7"/>
              </a:lnSpc>
            </a:pPr>
            <a:r>
              <a:rPr lang="en-US" b="true" sz="1350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Results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400050" y="609600"/>
            <a:ext cx="11334750" cy="60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87"/>
              </a:lnSpc>
            </a:pPr>
            <a:r>
              <a:rPr lang="en-US" b="true" sz="25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Initialize and Run the Simulation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924050" y="1333500"/>
            <a:ext cx="9886950" cy="390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Select your four-part single board. The panel illustrates the settings; use your product values.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924050" y="1952625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01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924050" y="2209800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Run Simulation; wait until Start is available.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924050" y="2963132"/>
            <a:ext cx="3371850" cy="228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b="true" sz="1350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02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924050" y="3220307"/>
            <a:ext cx="3371850" cy="6104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28"/>
              </a:lnSpc>
            </a:pPr>
            <a:r>
              <a:rPr lang="en-US" sz="17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Start; watch motion and CT until completion.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5950145" y="6266021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1-28  Simulation in progress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924050" y="6266021"/>
            <a:ext cx="6238875" cy="201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Fig. 1-29  Export the D30 machine recipe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DAHWcmFewSs</dc:identifier>
  <dcterms:modified xsi:type="dcterms:W3CDTF">2011-08-01T06:04:30Z</dcterms:modified>
  <cp:revision>1</cp:revision>
  <dc:title>01 情境一｜單板全自動｜中文第一版 20260928</dc:title>
</cp:coreProperties>
</file>