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embeddedFontLst>
    <p:embeddedFont>
      <p:font typeface="Noto Sans" charset="1" panose="020B0502040504020204"/>
      <p:regular r:id="rId29"/>
    </p:embeddedFont>
    <p:embeddedFont>
      <p:font typeface="Noto Sans Bold" charset="1" panose="020B080204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notesMasters/notesMaster1.xml" Type="http://schemas.openxmlformats.org/officeDocument/2006/relationships/notesMaster"/><Relationship Id="rId27" Target="theme/theme2.xml" Type="http://schemas.openxmlformats.org/officeDocument/2006/relationships/theme"/><Relationship Id="rId28" Target="notesSlides/notesSlide1.xml" Type="http://schemas.openxmlformats.org/officeDocument/2006/relationships/notes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2.xml" Type="http://schemas.openxmlformats.org/officeDocument/2006/relationships/notesSlide"/><Relationship Id="rId32" Target="notesSlides/notesSlide3.xml" Type="http://schemas.openxmlformats.org/officeDocument/2006/relationships/notesSlide"/><Relationship Id="rId33" Target="notesSlides/notesSlide4.xml" Type="http://schemas.openxmlformats.org/officeDocument/2006/relationships/notesSlide"/><Relationship Id="rId34" Target="notesSlides/notesSlide5.xml" Type="http://schemas.openxmlformats.org/officeDocument/2006/relationships/notesSlide"/><Relationship Id="rId35" Target="notesSlides/notesSlide6.xml" Type="http://schemas.openxmlformats.org/officeDocument/2006/relationships/notesSlide"/><Relationship Id="rId36" Target="notesSlides/notesSlide7.xml" Type="http://schemas.openxmlformats.org/officeDocument/2006/relationships/notesSlide"/><Relationship Id="rId37" Target="notesSlides/notesSlide8.xml" Type="http://schemas.openxmlformats.org/officeDocument/2006/relationships/notesSlide"/><Relationship Id="rId38" Target="notesSlides/notesSlide9.xml" Type="http://schemas.openxmlformats.org/officeDocument/2006/relationships/notesSlide"/><Relationship Id="rId39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1.xml" Type="http://schemas.openxmlformats.org/officeDocument/2006/relationships/notesSlide"/><Relationship Id="rId41" Target="notesSlides/notesSlide12.xml" Type="http://schemas.openxmlformats.org/officeDocument/2006/relationships/notesSlide"/><Relationship Id="rId42" Target="notesSlides/notesSlide13.xml" Type="http://schemas.openxmlformats.org/officeDocument/2006/relationships/notesSlide"/><Relationship Id="rId43" Target="notesSlides/notesSlide14.xml" Type="http://schemas.openxmlformats.org/officeDocument/2006/relationships/notesSlide"/><Relationship Id="rId44" Target="notesSlides/notesSlide15.xml" Type="http://schemas.openxmlformats.org/officeDocument/2006/relationships/notesSlide"/><Relationship Id="rId45" Target="notesSlides/notesSlide16.xml" Type="http://schemas.openxmlformats.org/officeDocument/2006/relationships/notesSlide"/><Relationship Id="rId46" Target="notesSlides/notesSlide17.xml" Type="http://schemas.openxmlformats.org/officeDocument/2006/relationships/notesSlide"/><Relationship Id="rId47" Target="notesSlides/notesSlide18.xml" Type="http://schemas.openxmlformats.org/officeDocument/2006/relationships/notesSlide"/><Relationship Id="rId48" Target="notesSlides/notesSlide19.xml" Type="http://schemas.openxmlformats.org/officeDocument/2006/relationships/notesSlide"/><Relationship Id="rId49" Target="notesSlides/notesSlide20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9, "原教材頁": 9, "整合單元來源頁": null, "每頁建議分鐘": "3–5", "來源界線": "", "目標": "一頁交代任務與Demo_Single_Board、四料BOM／零件表、Gerber、機台及配件，區分已備妥與待完成項目。",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10, "原教材頁": 10, "整合單元來源頁": null, "每頁建議分鐘": "3–5", "來源界線": "", "目標": "以概念圖串起標註→保存產品→選擇機台與產品→全自動配置→確認干涉→模擬→取得並判讀CT，不呈現操作動作；概念動畫不取代實測證據。",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11, "原教材頁": 11, "整合單元來源頁": 138, "每頁建議分鐘": "3–5", "來源界線": "", "目標": "維持一頁三段圖解：讀BOM／零件表→查候選→核對料號、照片、外形、尺寸與腳距；示範一個代表元件。",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11, "原教材頁": 11, "整合單元來源頁": 139, "每頁建議分鐘": "3–5", "來源界線": "", "目標": "維持一頁三段圖解：讀BOM／零件表→查候選→核對料號、照片、外形、尺寸與腳距；示範一個代表元件。",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12, "原教材頁": 12, "整合單元來源頁": 147, "每頁建議分鐘": "3–5", "來源界線": "畫面沿用單板操作範例；本次加工位置為 RY1、C170、D01、C26。", "目標": "同頁串起板件結構識別、Gerber匯入與圖層核對，以結果圖確認本次來源。",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12, "原教材頁": 12, "整合單元來源頁": 148, "每頁建議分鐘": "3–5", "來源界線": "畫面沿用單板操作範例；本次加工位置為 RY1、C170、D01、C26。", "目標": "同頁串起板件結構識別、Gerber匯入與圖層核對，以結果圖確認本次來源。",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14, "原教材頁": 14, "整合單元來源頁": 149, "每頁建議分鐘": "3–5", "來源界線": "畫面沿用單板操作範例；本次加工位置為 RY1、C170、D01、C26。", "目標": "以對照表串起BOM建立、元件連結與RY1／C170／D01／C26位置辨識，示範一筆後核對全部。",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15, "原教材頁": 15, "整合單元來源頁": 150, "每頁建議分鐘": "3–5", "來源界線": "畫面沿用單板操作範例；本次加工位置為 RY1、C170、D01、C26。", "目標": "同頁完成選取、Footprint、標註及方向檢查，典型選错修正放在同一動作後。",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16, "原教材頁": 16, "整合單元來源頁": 152, "每頁建議分鐘": "3–5", "來源界線": "畫面沿用單板操作範例；本次加工位置為 RY1、C170、D01、C26。", "目標": "同頁看四位置結果與必要光學點，確認加工與定位資料完整。",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17, "原教材頁": 17, "整合單元來源頁": 151, "每頁建議分鐘": "3–5", "來源界線": "畫面沿用單板操作範例；本次加工位置為 RY1、C170、D01、C26。", "目標": "以產品可用為目標，整合Payload Preview、名稱／型錄／預覽保存及Recipe可查找結果。",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153,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154,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154,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17, "原教材頁": 17, "整合單元來源頁": 155, "每頁建議分鐘": "3–5", "來源界線": "畫面沿用單板操作範例；本次加工位置為 RY1、C170、D01、C26。", "目標": "以產品可用為目標，整合Payload Preview、名稱／型錄／預覽保存及Recipe可查找結果。",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18, "原教材頁": 18, "整合單元來源頁": 186, "每頁建議分鐘": "3–5", "來源界線": "畫面沿用舊連板配方範例；本次選自己的四料單板，數量、尺寸與時間依實際結果。", "目標": "選機台與產品，核對方向、安裝參考及輸送寬度，同頁呈現組裝結果。",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18, "原教材頁": 18, "整合單元來源頁": 186, "每頁建議分鐘": "3–5", "來源界線": "畫面沿用舊連板配方範例；本次選自己的四料單板，數量、尺寸與時間依實際結果。", "目標": "選機台與產品，核對方向、安裝參考及輸送寬度，同頁呈現組裝結果。",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19, "原教材頁": 19, "整合單元來源頁": 188, "每頁建議分鐘": "3–5", "來源界線": "畫面沿用舊連板配方範例；本次選自己的四料單板，數量、尺寸與時間依實際結果。", "目標": "整合啟動、查看建議、匯入及完成狀態，不逐按鈕分頁。",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20, "原教材頁": 20, "整合單元來源頁": 189, "每頁建議分鐘": "3–5", "來源界線": "畫面沿用舊連板配方範例；本次選自己的四料單板，數量、尺寸與時間依實際結果。", "目標": "核對Tool／Feeder與生成流程，執行必要規劃，保持自動配置結果。",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20, "原教材頁": 20, "整合單元來源頁": 189, "每頁建議分鐘": "3–5", "來源界線": "畫面沿用舊連板配方範例；本次選自己的四料單板，數量、尺寸與時間依實際結果。", "目標": "核對Tool／Feeder與生成流程，執行必要規劃，保持自動配置結果。",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21, "原教材頁": 21, "整合單元來源頁": 189, "每頁建議分鐘": "3–5", "來源界線": "畫面沿用舊連板配方範例；本次選自己的四料單板，數量、尺寸與時間依實際結果。", "目標": "沿用同次未手動修改的配置模擬，觀察加工狀態，不先調整干涉。",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9.jpe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Relationship Id="rId6" Target="../media/image3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37.jpe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Relationship Id="rId7" Target="../media/image44.png" Type="http://schemas.openxmlformats.org/officeDocument/2006/relationships/image"/><Relationship Id="rId8" Target="../media/image4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Relationship Id="rId7" Target="../media/image4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1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Relationship Id="rId6" Target="../media/image5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 rot="0"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</p:sp>
      <p:sp>
        <p:nvSpPr>
          <p:cNvPr name="AutoShape 7" id="7"/>
          <p:cNvSpPr/>
          <p:nvPr/>
        </p:nvSpPr>
        <p:spPr>
          <a:xfrm rot="0">
            <a:off x="495300" y="253365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8" id="8"/>
          <p:cNvGrpSpPr/>
          <p:nvPr/>
        </p:nvGrpSpPr>
        <p:grpSpPr>
          <a:xfrm rot="0">
            <a:off x="390525" y="2286000"/>
            <a:ext cx="238125" cy="238125"/>
            <a:chOff x="0" y="0"/>
            <a:chExt cx="317500" cy="317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</p:sp>
      </p:grpSp>
      <p:sp>
        <p:nvSpPr>
          <p:cNvPr name="AutoShape 11" id="11"/>
          <p:cNvSpPr/>
          <p:nvPr/>
        </p:nvSpPr>
        <p:spPr>
          <a:xfrm rot="0">
            <a:off x="495300" y="324802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2" id="12"/>
          <p:cNvGrpSpPr/>
          <p:nvPr/>
        </p:nvGrpSpPr>
        <p:grpSpPr>
          <a:xfrm rot="0">
            <a:off x="390525" y="3000375"/>
            <a:ext cx="238125" cy="238125"/>
            <a:chOff x="0" y="0"/>
            <a:chExt cx="317500" cy="317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AutoShape 14" id="14"/>
          <p:cNvSpPr/>
          <p:nvPr/>
        </p:nvSpPr>
        <p:spPr>
          <a:xfrm rot="0">
            <a:off x="495300" y="396240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5" id="15"/>
          <p:cNvGrpSpPr/>
          <p:nvPr/>
        </p:nvGrpSpPr>
        <p:grpSpPr>
          <a:xfrm rot="0">
            <a:off x="390525" y="3714750"/>
            <a:ext cx="238125" cy="238125"/>
            <a:chOff x="0" y="0"/>
            <a:chExt cx="317500" cy="317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AutoShape 17" id="17"/>
          <p:cNvSpPr/>
          <p:nvPr/>
        </p:nvSpPr>
        <p:spPr>
          <a:xfrm rot="0">
            <a:off x="495300" y="467677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390525" y="4429125"/>
            <a:ext cx="238125" cy="238125"/>
            <a:chOff x="0" y="0"/>
            <a:chExt cx="317500" cy="317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90525" y="5143500"/>
            <a:ext cx="238125" cy="238125"/>
            <a:chOff x="0" y="0"/>
            <a:chExt cx="3175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664427" y="1885950"/>
            <a:ext cx="2628836" cy="1647905"/>
            <a:chOff x="0" y="0"/>
            <a:chExt cx="3556000" cy="222910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556000" cy="2229104"/>
            </a:xfrm>
            <a:custGeom>
              <a:avLst/>
              <a:gdLst/>
              <a:ahLst/>
              <a:cxnLst/>
              <a:rect r="r" b="b" t="t" l="l"/>
              <a:pathLst>
                <a:path h="2229104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229104"/>
                  </a:lnTo>
                  <a:lnTo>
                    <a:pt x="0" y="2229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6010275" y="3684412"/>
            <a:ext cx="6057294" cy="2363963"/>
          </a:xfrm>
          <a:custGeom>
            <a:avLst/>
            <a:gdLst/>
            <a:ahLst/>
            <a:cxnLst/>
            <a:rect r="r" b="b" t="t" l="l"/>
            <a:pathLst>
              <a:path h="2363963" w="6057294">
                <a:moveTo>
                  <a:pt x="0" y="0"/>
                </a:moveTo>
                <a:lnTo>
                  <a:pt x="6057294" y="0"/>
                </a:lnTo>
                <a:lnTo>
                  <a:pt x="6057294" y="2363963"/>
                </a:lnTo>
                <a:lnTo>
                  <a:pt x="0" y="2363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1／20 頁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15 頁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00050" y="619125"/>
            <a:ext cx="9144000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b="true" sz="24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情境一：任務與準備資料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00050" y="1743075"/>
            <a:ext cx="109537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b="true" sz="1275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57200" y="23050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33425" y="22860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57200" y="301942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33425" y="300037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57200" y="373380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33425" y="371475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57200" y="444817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4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33425" y="442912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57200" y="51625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5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33425" y="51435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8192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起始素材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1526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 Demo_Single_Board、APEX Gerber、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BOM_APEX.csv 與 APEX_Bom.xlsx。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076575"/>
            <a:ext cx="3790950" cy="24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b="true" sz="1575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示範位號與起始資料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400425"/>
            <a:ext cx="3790950" cy="742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57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練習位號：RY1、C172、D01、C52。</a:t>
            </a:r>
          </a:p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57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標註前先核對 BOM 位號、料號與外型。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667250"/>
            <a:ext cx="379095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75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保存單板產品並全自動配置配方；先確認干涉，再執行模擬及記錄週期時間。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2／20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16 頁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050" y="619125"/>
            <a:ext cx="9144000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b="true" sz="240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快速導覽：從標註到週期時間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</p:sp>
      <p:sp>
        <p:nvSpPr>
          <p:cNvPr name="TextBox 12" id="12"/>
          <p:cNvSpPr txBox="true"/>
          <p:nvPr/>
        </p:nvSpPr>
        <p:spPr>
          <a:xfrm rot="0">
            <a:off x="400050" y="1743075"/>
            <a:ext cx="109537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b="true" sz="1275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95300" y="253365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390525" y="2286000"/>
            <a:ext cx="238125" cy="238125"/>
            <a:chOff x="0" y="0"/>
            <a:chExt cx="317500" cy="317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457200" y="23050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3425" y="22860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495300" y="324802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390525" y="3000375"/>
            <a:ext cx="238125" cy="238125"/>
            <a:chOff x="0" y="0"/>
            <a:chExt cx="3175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57200" y="301942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3425" y="300037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495300" y="396240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390525" y="3714750"/>
            <a:ext cx="238125" cy="238125"/>
            <a:chOff x="0" y="0"/>
            <a:chExt cx="317500" cy="317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457200" y="373380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33425" y="371475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495300" y="467677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390525" y="4429125"/>
            <a:ext cx="238125" cy="238125"/>
            <a:chOff x="0" y="0"/>
            <a:chExt cx="317500" cy="3175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457200" y="444817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33425" y="442912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390525" y="5143500"/>
            <a:ext cx="238125" cy="238125"/>
            <a:chOff x="0" y="0"/>
            <a:chExt cx="317500" cy="3175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457200" y="51625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33425" y="51435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924050" y="18192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先看完整流程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21526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標註、保存產品，再選擇機台與產品，建立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配方。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30765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掌握先後順序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409950"/>
            <a:ext cx="379095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75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全自動配置後，先確認干涉，再執行模擬，最後判讀可取得的週期時間。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43338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注意交接結果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6672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辨識產品保存、配置確認與結果判讀三個環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節；細部動作在後續小節展開。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000750" y="1695450"/>
            <a:ext cx="581025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b="true" sz="1275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三維概念示意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6264212" y="2085975"/>
            <a:ext cx="5283136" cy="3962400"/>
            <a:chOff x="0" y="0"/>
            <a:chExt cx="7044182" cy="52832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044182" cy="5283200"/>
            </a:xfrm>
            <a:custGeom>
              <a:avLst/>
              <a:gdLst/>
              <a:ahLst/>
              <a:cxnLst/>
              <a:rect r="r" b="b" t="t" l="l"/>
              <a:pathLst>
                <a:path h="5283200" w="7044182">
                  <a:moveTo>
                    <a:pt x="0" y="0"/>
                  </a:moveTo>
                  <a:lnTo>
                    <a:pt x="7044182" y="0"/>
                  </a:lnTo>
                  <a:lnTo>
                    <a:pt x="7044182" y="5283200"/>
                  </a:lnTo>
                  <a:lnTo>
                    <a:pt x="0" y="528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3／20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17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零件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開啟零件搜尋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產品 點 新增單板。確認左側出現 板件 與 BOM。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點選左側 BOM，開啟右側 電子零件清單。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9737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23091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按「＋ 新增」，加入一筆新項目。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9842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524141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 新項目 那列的 料號 底線文字，開啟 零件資料庫搜尋。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294757" y="1924050"/>
            <a:ext cx="2872645" cy="2985326"/>
            <a:chOff x="0" y="0"/>
            <a:chExt cx="3830193" cy="3980434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830193" cy="3980434"/>
            </a:xfrm>
            <a:custGeom>
              <a:avLst/>
              <a:gdLst/>
              <a:ahLst/>
              <a:cxnLst/>
              <a:rect r="r" b="b" t="t" l="l"/>
              <a:pathLst>
                <a:path h="3980434" w="3830193">
                  <a:moveTo>
                    <a:pt x="0" y="0"/>
                  </a:moveTo>
                  <a:lnTo>
                    <a:pt x="3830193" y="0"/>
                  </a:lnTo>
                  <a:lnTo>
                    <a:pt x="3830193" y="3980434"/>
                  </a:lnTo>
                  <a:lnTo>
                    <a:pt x="0" y="3980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6" t="0" r="3845" b="0"/>
              </a:stretch>
            </a:blip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5294757" y="4966525"/>
            <a:ext cx="287264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1-01　產品 與 BOM 位置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8524018" y="1924050"/>
            <a:ext cx="3169920" cy="1635062"/>
            <a:chOff x="0" y="0"/>
            <a:chExt cx="4226560" cy="218008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4226560" cy="2180082"/>
            </a:xfrm>
            <a:custGeom>
              <a:avLst/>
              <a:gdLst/>
              <a:ahLst/>
              <a:cxnLst/>
              <a:rect r="r" b="b" t="t" l="l"/>
              <a:pathLst>
                <a:path h="2180082" w="4226560">
                  <a:moveTo>
                    <a:pt x="0" y="0"/>
                  </a:moveTo>
                  <a:lnTo>
                    <a:pt x="4226560" y="0"/>
                  </a:lnTo>
                  <a:lnTo>
                    <a:pt x="4226560" y="2180082"/>
                  </a:lnTo>
                  <a:lnTo>
                    <a:pt x="0" y="218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8" t="0" r="3849" b="0"/>
              </a:stretch>
            </a:blipFill>
          </p:spPr>
        </p:sp>
      </p:grpSp>
      <p:sp>
        <p:nvSpPr>
          <p:cNvPr name="TextBox 52" id="52"/>
          <p:cNvSpPr txBox="true"/>
          <p:nvPr/>
        </p:nvSpPr>
        <p:spPr>
          <a:xfrm rot="0">
            <a:off x="8524018" y="3616261"/>
            <a:ext cx="31699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1-02a　新項目 與 料號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8524018" y="4283107"/>
            <a:ext cx="3169920" cy="430244"/>
            <a:chOff x="0" y="0"/>
            <a:chExt cx="4226560" cy="573659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226560" cy="573659"/>
            </a:xfrm>
            <a:custGeom>
              <a:avLst/>
              <a:gdLst/>
              <a:ahLst/>
              <a:cxnLst/>
              <a:rect r="r" b="b" t="t" l="l"/>
              <a:pathLst>
                <a:path h="573659" w="4226560">
                  <a:moveTo>
                    <a:pt x="0" y="0"/>
                  </a:moveTo>
                  <a:lnTo>
                    <a:pt x="4226560" y="0"/>
                  </a:lnTo>
                  <a:lnTo>
                    <a:pt x="4226560" y="573659"/>
                  </a:lnTo>
                  <a:lnTo>
                    <a:pt x="0" y="573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3852" t="0" r="3852" b="0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8564880" y="4770501"/>
            <a:ext cx="316992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1-02b　清單底部的 + 新增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4／20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18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零件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核對外形與料號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先核對外形，再核對料號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24651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選取藍色方形電容，料號為 495-2473-3-ND。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6779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9351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外形與料號一致：可直接連結。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只需改原料號：使用修改功能。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要保留兩個料號：使用深層複製。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外形不同：建立新零件。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10407" r="0" b="10407"/>
              </a:stretch>
            </a:blip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5562600" y="5838825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1-03. 核對外形、料號與名稱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415191" y="4229100"/>
            <a:ext cx="3031141" cy="1785080"/>
            <a:chOff x="0" y="0"/>
            <a:chExt cx="4041521" cy="238010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2380107"/>
            </a:xfrm>
            <a:custGeom>
              <a:avLst/>
              <a:gdLst/>
              <a:ahLst/>
              <a:cxnLst/>
              <a:rect r="r" b="b" t="t" l="l"/>
              <a:pathLst>
                <a:path h="2380107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2380107"/>
                  </a:lnTo>
                  <a:lnTo>
                    <a:pt x="0" y="2380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8" t="0" r="3848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9349468" y="2095500"/>
            <a:ext cx="2313214" cy="1619250"/>
          </a:xfrm>
          <a:custGeom>
            <a:avLst/>
            <a:gdLst/>
            <a:ahLst/>
            <a:cxnLst/>
            <a:rect r="r" b="b" t="t" l="l"/>
            <a:pathLst>
              <a:path h="1619250" w="2313214">
                <a:moveTo>
                  <a:pt x="0" y="0"/>
                </a:moveTo>
                <a:lnTo>
                  <a:pt x="2313214" y="0"/>
                </a:lnTo>
                <a:lnTo>
                  <a:pt x="2313214" y="1619250"/>
                </a:lnTo>
                <a:lnTo>
                  <a:pt x="0" y="1619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5576159" y="1857375"/>
            <a:ext cx="3420932" cy="1828800"/>
          </a:xfrm>
          <a:custGeom>
            <a:avLst/>
            <a:gdLst/>
            <a:ahLst/>
            <a:cxnLst/>
            <a:rect r="r" b="b" t="t" l="l"/>
            <a:pathLst>
              <a:path h="1828800" w="3420932">
                <a:moveTo>
                  <a:pt x="0" y="0"/>
                </a:moveTo>
                <a:lnTo>
                  <a:pt x="3420932" y="0"/>
                </a:lnTo>
                <a:lnTo>
                  <a:pt x="3420932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5／20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19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建立板件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在產品點新增單板；於建立根節點輸入自訂名稱（方法示例TestBoard），按確定。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在板件根節點右鍵 → 建立幾何連結，選頂層（Gerber），按確定。再次執行建立幾何連結，選三維外形，按確定。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239000" y="381000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1-04.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建立板件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39000" y="6181725"/>
            <a:ext cx="303114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1-05. 建立Gerber與三維 幾何連結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730716" y="4045250"/>
            <a:ext cx="3031141" cy="2014252"/>
            <a:chOff x="0" y="0"/>
            <a:chExt cx="4041521" cy="268566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2685669"/>
            </a:xfrm>
            <a:custGeom>
              <a:avLst/>
              <a:gdLst/>
              <a:ahLst/>
              <a:cxnLst/>
              <a:rect r="r" b="b" t="t" l="l"/>
              <a:pathLst>
                <a:path h="2685669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2685669"/>
                  </a:lnTo>
                  <a:lnTo>
                    <a:pt x="0" y="2685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4" t="0" r="3844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730716" y="1792605"/>
            <a:ext cx="2834639" cy="1820927"/>
          </a:xfrm>
          <a:custGeom>
            <a:avLst/>
            <a:gdLst/>
            <a:ahLst/>
            <a:cxnLst/>
            <a:rect r="r" b="b" t="t" l="l"/>
            <a:pathLst>
              <a:path h="1820927" w="2834639">
                <a:moveTo>
                  <a:pt x="0" y="0"/>
                </a:moveTo>
                <a:lnTo>
                  <a:pt x="2834639" y="0"/>
                </a:lnTo>
                <a:lnTo>
                  <a:pt x="2834639" y="1820927"/>
                </a:lnTo>
                <a:lnTo>
                  <a:pt x="0" y="18209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917780" y="1762125"/>
            <a:ext cx="2950595" cy="1335937"/>
          </a:xfrm>
          <a:custGeom>
            <a:avLst/>
            <a:gdLst/>
            <a:ahLst/>
            <a:cxnLst/>
            <a:rect r="r" b="b" t="t" l="l"/>
            <a:pathLst>
              <a:path h="1335937" w="2950595">
                <a:moveTo>
                  <a:pt x="0" y="0"/>
                </a:moveTo>
                <a:lnTo>
                  <a:pt x="2950595" y="0"/>
                </a:lnTo>
                <a:lnTo>
                  <a:pt x="2950595" y="1335937"/>
                </a:lnTo>
                <a:lnTo>
                  <a:pt x="0" y="1335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967953" y="3364762"/>
            <a:ext cx="2850249" cy="2294900"/>
          </a:xfrm>
          <a:custGeom>
            <a:avLst/>
            <a:gdLst/>
            <a:ahLst/>
            <a:cxnLst/>
            <a:rect r="r" b="b" t="t" l="l"/>
            <a:pathLst>
              <a:path h="2294900" w="2850249">
                <a:moveTo>
                  <a:pt x="0" y="0"/>
                </a:moveTo>
                <a:lnTo>
                  <a:pt x="2850249" y="0"/>
                </a:lnTo>
                <a:lnTo>
                  <a:pt x="2850249" y="2294900"/>
                </a:lnTo>
                <a:lnTo>
                  <a:pt x="0" y="2294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6／20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20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匯入Gerber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1497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頂層 Gerber 連結右鍵選 匯入 Gerber 外形。在官方APEX資料夾按Ctrl選取四個教學Gerber檔，按開啟。核對幾何連結特徵資料的圖層。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8502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1074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板件根節點右鍵 → 聚焦視圖，再以滑鼠滾輪調整縮放。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724525" y="6086475"/>
            <a:ext cx="303114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1-06. 匯入Gerber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915400" y="6086475"/>
            <a:ext cx="28956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1-07.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聚焦板件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18550"/>
            <a:ext cx="1677049" cy="4325800"/>
          </a:xfrm>
          <a:custGeom>
            <a:avLst/>
            <a:gdLst/>
            <a:ahLst/>
            <a:cxnLst/>
            <a:rect r="r" b="b" t="t" l="l"/>
            <a:pathLst>
              <a:path h="4325800" w="1677049">
                <a:moveTo>
                  <a:pt x="0" y="0"/>
                </a:moveTo>
                <a:lnTo>
                  <a:pt x="1677049" y="0"/>
                </a:lnTo>
                <a:lnTo>
                  <a:pt x="1677049" y="4325800"/>
                </a:lnTo>
                <a:lnTo>
                  <a:pt x="0" y="4325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089604" y="1792605"/>
            <a:ext cx="3442292" cy="2463151"/>
          </a:xfrm>
          <a:custGeom>
            <a:avLst/>
            <a:gdLst/>
            <a:ahLst/>
            <a:cxnLst/>
            <a:rect r="r" b="b" t="t" l="l"/>
            <a:pathLst>
              <a:path h="2463151" w="3442292">
                <a:moveTo>
                  <a:pt x="0" y="0"/>
                </a:moveTo>
                <a:lnTo>
                  <a:pt x="3442292" y="0"/>
                </a:lnTo>
                <a:lnTo>
                  <a:pt x="3442292" y="2463151"/>
                </a:lnTo>
                <a:lnTo>
                  <a:pt x="0" y="24631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373553" y="4562475"/>
            <a:ext cx="2683894" cy="1495425"/>
          </a:xfrm>
          <a:custGeom>
            <a:avLst/>
            <a:gdLst/>
            <a:ahLst/>
            <a:cxnLst/>
            <a:rect r="r" b="b" t="t" l="l"/>
            <a:pathLst>
              <a:path h="1495425" w="2683894">
                <a:moveTo>
                  <a:pt x="0" y="0"/>
                </a:moveTo>
                <a:lnTo>
                  <a:pt x="2683894" y="0"/>
                </a:lnTo>
                <a:lnTo>
                  <a:pt x="2683894" y="1495425"/>
                </a:lnTo>
                <a:lnTo>
                  <a:pt x="0" y="149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0725" b="-10725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7／20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21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新增BOM項目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點BOM，按新增，再點新項目那列的料號連結，開啟零件資料庫搜尋。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516058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在使用者資料庫選495-2473-3-ND，按連結，回BOM核對料號。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雙擊位號的新項目，輸入 C52並按Enter。其他練習項目依同樣方法建立。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6162675"/>
            <a:ext cx="2095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1-08. 新增BOM項目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086725" y="4267200"/>
            <a:ext cx="34290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1-08a. 連結料號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169230" y="6171724"/>
            <a:ext cx="212988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1-09.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設定位號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572125" y="4781264"/>
            <a:ext cx="3031141" cy="1305211"/>
            <a:chOff x="0" y="0"/>
            <a:chExt cx="4041521" cy="174028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1740281"/>
            </a:xfrm>
            <a:custGeom>
              <a:avLst/>
              <a:gdLst/>
              <a:ahLst/>
              <a:cxnLst/>
              <a:rect r="r" b="b" t="t" l="l"/>
              <a:pathLst>
                <a:path h="1740281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1740281"/>
                  </a:lnTo>
                  <a:lnTo>
                    <a:pt x="0" y="1740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9" t="0" r="3849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9114734" y="1926917"/>
            <a:ext cx="2513900" cy="4002597"/>
            <a:chOff x="0" y="0"/>
            <a:chExt cx="1378331" cy="219456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78331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78331">
                  <a:moveTo>
                    <a:pt x="0" y="0"/>
                  </a:moveTo>
                  <a:lnTo>
                    <a:pt x="1378331" y="0"/>
                  </a:lnTo>
                  <a:lnTo>
                    <a:pt x="1378331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9864" t="0" r="9864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572125" y="1905000"/>
            <a:ext cx="2655485" cy="1374330"/>
          </a:xfrm>
          <a:custGeom>
            <a:avLst/>
            <a:gdLst/>
            <a:ahLst/>
            <a:cxnLst/>
            <a:rect r="r" b="b" t="t" l="l"/>
            <a:pathLst>
              <a:path h="1374330" w="2655485">
                <a:moveTo>
                  <a:pt x="0" y="0"/>
                </a:moveTo>
                <a:lnTo>
                  <a:pt x="2655485" y="0"/>
                </a:lnTo>
                <a:lnTo>
                  <a:pt x="2655485" y="1374330"/>
                </a:lnTo>
                <a:lnTo>
                  <a:pt x="0" y="13743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404646" y="3471903"/>
            <a:ext cx="3116630" cy="417406"/>
          </a:xfrm>
          <a:custGeom>
            <a:avLst/>
            <a:gdLst/>
            <a:ahLst/>
            <a:cxnLst/>
            <a:rect r="r" b="b" t="t" l="l"/>
            <a:pathLst>
              <a:path h="417406" w="3116630">
                <a:moveTo>
                  <a:pt x="0" y="0"/>
                </a:moveTo>
                <a:lnTo>
                  <a:pt x="3116630" y="0"/>
                </a:lnTo>
                <a:lnTo>
                  <a:pt x="3116630" y="417405"/>
                </a:lnTo>
                <a:lnTo>
                  <a:pt x="0" y="417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8／20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22 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建立插件標註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點標註內容，選插件標註並按新增。新增項目右鍵選連續編輯。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在連續編輯選封裝輪廓，於二維畫面按住左鍵框選目標特徵，再放開，核對藍色輪廓。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924050" y="4526566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輸入與BOM一致的位號 C52，按編輯，回屬性核對名稱。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572125" y="4288441"/>
            <a:ext cx="283469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1-10.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選擇插件型態以及建立插件標註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572125" y="614362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1-11.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框選封裝輪廓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601200" y="6143625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1-12. 設定標註名稱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924050" y="56769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框選可選取；按住 Ctrl 再框選，可取消選取。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924050" y="5400675"/>
            <a:ext cx="342900" cy="232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89"/>
              </a:lnSpc>
              <a:spcBef>
                <a:spcPct val="0"/>
              </a:spcBef>
            </a:pPr>
            <a:r>
              <a:rPr lang="en-US" b="true" sz="13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9／20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23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新增光學點項目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回標註內容，選光學點標註並按新增。新增項目右鍵選連續建立。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20307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輸入FID1，選第一個Gerber定位特徵，按建立。下一筆填FID2，選另一特徵並建立，最後按取消結束。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5572125" y="1924050"/>
            <a:ext cx="3031141" cy="2492026"/>
            <a:chOff x="0" y="0"/>
            <a:chExt cx="4041521" cy="3322701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041521" cy="3322701"/>
            </a:xfrm>
            <a:custGeom>
              <a:avLst/>
              <a:gdLst/>
              <a:ahLst/>
              <a:cxnLst/>
              <a:rect r="r" b="b" t="t" l="l"/>
              <a:pathLst>
                <a:path h="3322701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3322701"/>
                  </a:lnTo>
                  <a:lnTo>
                    <a:pt x="0" y="3322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4" t="0" r="3844" b="0"/>
              </a:stretch>
            </a:blipFill>
          </p:spPr>
        </p:sp>
      </p:grpSp>
      <p:sp>
        <p:nvSpPr>
          <p:cNvPr name="TextBox 46" id="46"/>
          <p:cNvSpPr txBox="true"/>
          <p:nvPr/>
        </p:nvSpPr>
        <p:spPr>
          <a:xfrm rot="0">
            <a:off x="5572125" y="4473226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1-13. 新增光學點項目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657850" y="6210300"/>
            <a:ext cx="3031141" cy="182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9"/>
              </a:lnSpc>
            </a:pPr>
            <a:r>
              <a:rPr lang="en-US" sz="119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19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1-14. 建立兩個光學點</a:t>
            </a:r>
          </a:p>
        </p:txBody>
      </p:sp>
      <p:sp>
        <p:nvSpPr>
          <p:cNvPr name="Freeform 48" id="48" descr="保留原始操作截圖，按來源圖片比例完整呈現"/>
          <p:cNvSpPr/>
          <p:nvPr/>
        </p:nvSpPr>
        <p:spPr>
          <a:xfrm flipH="false" flipV="false" rot="0">
            <a:off x="6096000" y="4810125"/>
            <a:ext cx="4000500" cy="1352139"/>
          </a:xfrm>
          <a:custGeom>
            <a:avLst/>
            <a:gdLst/>
            <a:ahLst/>
            <a:cxnLst/>
            <a:rect r="r" b="b" t="t" l="l"/>
            <a:pathLst>
              <a:path h="1352139" w="4000500">
                <a:moveTo>
                  <a:pt x="0" y="0"/>
                </a:moveTo>
                <a:lnTo>
                  <a:pt x="4000500" y="0"/>
                </a:lnTo>
                <a:lnTo>
                  <a:pt x="4000500" y="1352139"/>
                </a:lnTo>
                <a:lnTo>
                  <a:pt x="0" y="13521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2" t="0" r="-72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10／20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24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執行零件預覽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按工具列零件預覽，等待模型載入並觀察零件與標註的對應位置。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5940" r="0" b="5940"/>
              </a:stretch>
            </a:blipFill>
          </p:spPr>
        </p:sp>
      </p:grpSp>
      <p:sp>
        <p:nvSpPr>
          <p:cNvPr name="TextBox 44" id="44"/>
          <p:cNvSpPr txBox="true"/>
          <p:nvPr/>
        </p:nvSpPr>
        <p:spPr>
          <a:xfrm rot="0">
            <a:off x="5572125" y="5829300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1-15. 執行零件預覽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658222" y="1375920"/>
            <a:ext cx="2335614" cy="2405218"/>
          </a:xfrm>
          <a:custGeom>
            <a:avLst/>
            <a:gdLst/>
            <a:ahLst/>
            <a:cxnLst/>
            <a:rect r="r" b="b" t="t" l="l"/>
            <a:pathLst>
              <a:path h="2405218" w="2335614">
                <a:moveTo>
                  <a:pt x="0" y="0"/>
                </a:moveTo>
                <a:lnTo>
                  <a:pt x="2335614" y="0"/>
                </a:lnTo>
                <a:lnTo>
                  <a:pt x="2335614" y="2405218"/>
                </a:lnTo>
                <a:lnTo>
                  <a:pt x="0" y="2405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064001" y="1314450"/>
            <a:ext cx="2310458" cy="2787326"/>
          </a:xfrm>
          <a:custGeom>
            <a:avLst/>
            <a:gdLst/>
            <a:ahLst/>
            <a:cxnLst/>
            <a:rect r="r" b="b" t="t" l="l"/>
            <a:pathLst>
              <a:path h="2787326" w="2310458">
                <a:moveTo>
                  <a:pt x="0" y="0"/>
                </a:moveTo>
                <a:lnTo>
                  <a:pt x="2310458" y="0"/>
                </a:lnTo>
                <a:lnTo>
                  <a:pt x="2310458" y="2787326"/>
                </a:lnTo>
                <a:lnTo>
                  <a:pt x="0" y="27873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045216" y="4048925"/>
            <a:ext cx="2348027" cy="227000"/>
          </a:xfrm>
          <a:custGeom>
            <a:avLst/>
            <a:gdLst/>
            <a:ahLst/>
            <a:cxnLst/>
            <a:rect r="r" b="b" t="t" l="l"/>
            <a:pathLst>
              <a:path h="227000" w="2348027">
                <a:moveTo>
                  <a:pt x="0" y="0"/>
                </a:moveTo>
                <a:lnTo>
                  <a:pt x="2348027" y="0"/>
                </a:lnTo>
                <a:lnTo>
                  <a:pt x="2348027" y="227000"/>
                </a:lnTo>
                <a:lnTo>
                  <a:pt x="0" y="22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11／20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25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設定板件外形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1462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點外形連結下的參數化外形，選板色；以工具列量測輪廓的兩個對角端點。填長度、寬度、高度，按生成。示範為 304.8／165／3.0 mm。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502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107466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退出量測（必要時點一次後按Esc）。在頂層 Gerber右鍵選移動，輸入Z=3.0，按確定。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049784" y="4420806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1-16.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設定板件外形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295180" y="650557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1-17.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調整高度</a:t>
            </a:r>
          </a:p>
        </p:txBody>
      </p:sp>
      <p:sp>
        <p:nvSpPr>
          <p:cNvPr name="Freeform 49" id="49" descr="保留原始操作截圖，按來源圖片比例完整呈現"/>
          <p:cNvSpPr/>
          <p:nvPr/>
        </p:nvSpPr>
        <p:spPr>
          <a:xfrm flipH="false" flipV="false" rot="0">
            <a:off x="7167475" y="4692778"/>
            <a:ext cx="3500931" cy="1746122"/>
          </a:xfrm>
          <a:custGeom>
            <a:avLst/>
            <a:gdLst/>
            <a:ahLst/>
            <a:cxnLst/>
            <a:rect r="r" b="b" t="t" l="l"/>
            <a:pathLst>
              <a:path h="1746122" w="3500931">
                <a:moveTo>
                  <a:pt x="0" y="0"/>
                </a:moveTo>
                <a:lnTo>
                  <a:pt x="3500930" y="0"/>
                </a:lnTo>
                <a:lnTo>
                  <a:pt x="3500930" y="1746122"/>
                </a:lnTo>
                <a:lnTo>
                  <a:pt x="0" y="17461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343775" y="2516505"/>
            <a:ext cx="3031141" cy="3380899"/>
            <a:chOff x="0" y="0"/>
            <a:chExt cx="4041521" cy="450786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4507865"/>
            </a:xfrm>
            <a:custGeom>
              <a:avLst/>
              <a:gdLst/>
              <a:ahLst/>
              <a:cxnLst/>
              <a:rect r="r" b="b" t="t" l="l"/>
              <a:pathLst>
                <a:path h="4507865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4507865"/>
                  </a:lnTo>
                  <a:lnTo>
                    <a:pt x="0" y="4507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2085847" y="3319939"/>
            <a:ext cx="3048257" cy="3068646"/>
          </a:xfrm>
          <a:custGeom>
            <a:avLst/>
            <a:gdLst/>
            <a:ahLst/>
            <a:cxnLst/>
            <a:rect r="r" b="b" t="t" l="l"/>
            <a:pathLst>
              <a:path h="3068646" w="3048257">
                <a:moveTo>
                  <a:pt x="0" y="0"/>
                </a:moveTo>
                <a:lnTo>
                  <a:pt x="3048256" y="0"/>
                </a:lnTo>
                <a:lnTo>
                  <a:pt x="3048256" y="3068646"/>
                </a:lnTo>
                <a:lnTo>
                  <a:pt x="0" y="30686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12／20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26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設定工件屬性尺寸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選板件的工件屬性，以對角量測核對整板尺寸：寬度 165、長度 304.8、厚度 3.0 mm。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334250" y="5954554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1-18.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設定工件屬性尺寸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542389" y="2334564"/>
            <a:ext cx="3031141" cy="3380899"/>
            <a:chOff x="0" y="0"/>
            <a:chExt cx="4041521" cy="450786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4507865"/>
            </a:xfrm>
            <a:custGeom>
              <a:avLst/>
              <a:gdLst/>
              <a:ahLst/>
              <a:cxnLst/>
              <a:rect r="r" b="b" t="t" l="l"/>
              <a:pathLst>
                <a:path h="4507865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4507865"/>
                  </a:lnTo>
                  <a:lnTo>
                    <a:pt x="0" y="4507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2359672" y="3244141"/>
            <a:ext cx="2767192" cy="2840254"/>
          </a:xfrm>
          <a:custGeom>
            <a:avLst/>
            <a:gdLst/>
            <a:ahLst/>
            <a:cxnLst/>
            <a:rect r="r" b="b" t="t" l="l"/>
            <a:pathLst>
              <a:path h="2840254" w="2767192">
                <a:moveTo>
                  <a:pt x="0" y="0"/>
                </a:moveTo>
                <a:lnTo>
                  <a:pt x="2767193" y="0"/>
                </a:lnTo>
                <a:lnTo>
                  <a:pt x="2767193" y="2840254"/>
                </a:lnTo>
                <a:lnTo>
                  <a:pt x="0" y="2840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13／20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27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建立單板定位點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加工位號：RY1、C172、D01、C52。請連結至 BOM 中對應的料號。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在定位點右鍵 → 建立定位點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，點角落定位點檢視預設定位點。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42389" y="577261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1-19.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建立預設定位點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38325"/>
            <a:ext cx="6238875" cy="1128187"/>
          </a:xfrm>
          <a:custGeom>
            <a:avLst/>
            <a:gdLst/>
            <a:ahLst/>
            <a:cxnLst/>
            <a:rect r="r" b="b" t="t" l="l"/>
            <a:pathLst>
              <a:path h="1128187" w="6238875">
                <a:moveTo>
                  <a:pt x="0" y="0"/>
                </a:moveTo>
                <a:lnTo>
                  <a:pt x="6238875" y="0"/>
                </a:lnTo>
                <a:lnTo>
                  <a:pt x="6238875" y="1128187"/>
                </a:lnTo>
                <a:lnTo>
                  <a:pt x="0" y="11281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572125" y="3200400"/>
            <a:ext cx="2952750" cy="1873204"/>
          </a:xfrm>
          <a:custGeom>
            <a:avLst/>
            <a:gdLst/>
            <a:ahLst/>
            <a:cxnLst/>
            <a:rect r="r" b="b" t="t" l="l"/>
            <a:pathLst>
              <a:path h="1873204" w="2952750">
                <a:moveTo>
                  <a:pt x="0" y="0"/>
                </a:moveTo>
                <a:lnTo>
                  <a:pt x="2952750" y="0"/>
                </a:lnTo>
                <a:lnTo>
                  <a:pt x="2952750" y="1873204"/>
                </a:lnTo>
                <a:lnTo>
                  <a:pt x="0" y="18732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30703" b="-30703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14／20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保存自建產品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練習位號：RY1、C172、D01、C52。標註前先核對 BOM 位號、料號與外型。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按儲存至資料庫，核對名稱、資產版本及路徑。群組成員選產品目錄並按+ 新增。從三維視圖擷取取得預覽，核對後按確定。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點配方，在專案建立開啟建立專案，到產品清單尋找自己保存的名稱；另以Demo_Single_Board作完成參考。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572125" y="5810250"/>
            <a:ext cx="6238875" cy="210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87"/>
              </a:lnSpc>
              <a:spcBef>
                <a:spcPct val="0"/>
              </a:spcBef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35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1-20. </a:t>
            </a:r>
            <a:r>
              <a:rPr lang="en-US" sz="135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儲存入口與資料設定</a:t>
            </a:r>
          </a:p>
        </p:txBody>
      </p:sp>
      <p:sp>
        <p:nvSpPr>
          <p:cNvPr name="Freeform 47" id="47" descr="保留原始操作截圖，按來源圖片比例完整呈現"/>
          <p:cNvSpPr/>
          <p:nvPr/>
        </p:nvSpPr>
        <p:spPr>
          <a:xfrm flipH="false" flipV="false" rot="0">
            <a:off x="9906000" y="3124200"/>
            <a:ext cx="1595783" cy="2590800"/>
          </a:xfrm>
          <a:custGeom>
            <a:avLst/>
            <a:gdLst/>
            <a:ahLst/>
            <a:cxnLst/>
            <a:rect r="r" b="b" t="t" l="l"/>
            <a:pathLst>
              <a:path h="2590800" w="1595783">
                <a:moveTo>
                  <a:pt x="0" y="0"/>
                </a:moveTo>
                <a:lnTo>
                  <a:pt x="1595783" y="0"/>
                </a:lnTo>
                <a:lnTo>
                  <a:pt x="1595783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6" r="0" b="-7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449917" y="2600325"/>
            <a:ext cx="2401824" cy="3383185"/>
            <a:chOff x="0" y="0"/>
            <a:chExt cx="3202432" cy="45109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202432" cy="4510913"/>
            </a:xfrm>
            <a:custGeom>
              <a:avLst/>
              <a:gdLst/>
              <a:ahLst/>
              <a:cxnLst/>
              <a:rect r="r" b="b" t="t" l="l"/>
              <a:pathLst>
                <a:path h="4510913" w="3202432">
                  <a:moveTo>
                    <a:pt x="0" y="0"/>
                  </a:moveTo>
                  <a:lnTo>
                    <a:pt x="3202432" y="0"/>
                  </a:lnTo>
                  <a:lnTo>
                    <a:pt x="3202432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8" t="0" r="3848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648325" y="2286000"/>
            <a:ext cx="3629025" cy="2119312"/>
          </a:xfrm>
          <a:custGeom>
            <a:avLst/>
            <a:gdLst/>
            <a:ahLst/>
            <a:cxnLst/>
            <a:rect r="r" b="b" t="t" l="l"/>
            <a:pathLst>
              <a:path h="2119312" w="3629025">
                <a:moveTo>
                  <a:pt x="0" y="0"/>
                </a:moveTo>
                <a:lnTo>
                  <a:pt x="3629025" y="0"/>
                </a:lnTo>
                <a:lnTo>
                  <a:pt x="3629025" y="2119312"/>
                </a:lnTo>
                <a:lnTo>
                  <a:pt x="0" y="2119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3" b="-3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2195439" y="4591050"/>
            <a:ext cx="7005711" cy="1581150"/>
          </a:xfrm>
          <a:custGeom>
            <a:avLst/>
            <a:gdLst/>
            <a:ahLst/>
            <a:cxnLst/>
            <a:rect r="r" b="b" t="t" l="l"/>
            <a:pathLst>
              <a:path h="1581150" w="7005711">
                <a:moveTo>
                  <a:pt x="0" y="0"/>
                </a:moveTo>
                <a:lnTo>
                  <a:pt x="7005711" y="0"/>
                </a:lnTo>
                <a:lnTo>
                  <a:pt x="7005711" y="1581150"/>
                </a:lnTo>
                <a:lnTo>
                  <a:pt x="0" y="1581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93" b="-193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572125" y="1691226"/>
            <a:ext cx="6456177" cy="579947"/>
          </a:xfrm>
          <a:custGeom>
            <a:avLst/>
            <a:gdLst/>
            <a:ahLst/>
            <a:cxnLst/>
            <a:rect r="r" b="b" t="t" l="l"/>
            <a:pathLst>
              <a:path h="579947" w="6456177">
                <a:moveTo>
                  <a:pt x="0" y="0"/>
                </a:moveTo>
                <a:lnTo>
                  <a:pt x="6456177" y="0"/>
                </a:lnTo>
                <a:lnTo>
                  <a:pt x="6456177" y="579948"/>
                </a:lnTo>
                <a:lnTo>
                  <a:pt x="0" y="579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15／20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29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選擇機台與單板產品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選擇本次四料單板。圖中連板示範設定方式；數量、尺寸與時間以目前產品為準。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進入配方建立專案，選擇空機台與本次保存的四料單板產品，再進入下一步。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依本案資料確認進板方向、裝載定位點與輸送帶寬度；畫面中的舊連板尺寸僅供辨識欄位。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834139" y="6296025"/>
            <a:ext cx="362902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1-21.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建立配方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124941" y="6266021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1-22. 設定組裝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2617" b="-22617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076450" y="3895725"/>
            <a:ext cx="4572000" cy="2571750"/>
          </a:xfrm>
          <a:custGeom>
            <a:avLst/>
            <a:gdLst/>
            <a:ahLst/>
            <a:cxnLst/>
            <a:rect r="r" b="b" t="t" l="l"/>
            <a:pathLst>
              <a:path h="2571750" w="4572000">
                <a:moveTo>
                  <a:pt x="0" y="0"/>
                </a:moveTo>
                <a:lnTo>
                  <a:pt x="4572000" y="0"/>
                </a:lnTo>
                <a:lnTo>
                  <a:pt x="4572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2387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22617" b="-22617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124700" y="3895725"/>
            <a:ext cx="4572000" cy="2571750"/>
          </a:xfrm>
          <a:custGeom>
            <a:avLst/>
            <a:gdLst/>
            <a:ahLst/>
            <a:cxnLst/>
            <a:rect r="r" b="b" t="t" l="l"/>
            <a:pathLst>
              <a:path h="2571750" w="4572000">
                <a:moveTo>
                  <a:pt x="0" y="0"/>
                </a:moveTo>
                <a:lnTo>
                  <a:pt x="4572000" y="0"/>
                </a:lnTo>
                <a:lnTo>
                  <a:pt x="4572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5534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16／20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30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設定產品與</a:t>
            </a: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機台結合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2542504" y="3532346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1-22a. 設定組裝位置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262380" y="6540103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1-22b. 設定組裝姿態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934996" y="3599021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1-22c. 設定組裝點位 (局部隱藏)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707728" y="6540103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1-22d. 調整輸送帶寬度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57375"/>
            <a:ext cx="3876675" cy="2180630"/>
          </a:xfrm>
          <a:custGeom>
            <a:avLst/>
            <a:gdLst/>
            <a:ahLst/>
            <a:cxnLst/>
            <a:rect r="r" b="b" t="t" l="l"/>
            <a:pathLst>
              <a:path h="2180630" w="3876675">
                <a:moveTo>
                  <a:pt x="0" y="0"/>
                </a:moveTo>
                <a:lnTo>
                  <a:pt x="3876675" y="0"/>
                </a:lnTo>
                <a:lnTo>
                  <a:pt x="3876675" y="2180630"/>
                </a:lnTo>
                <a:lnTo>
                  <a:pt x="0" y="21806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4557" b="-14557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601200" y="1857375"/>
            <a:ext cx="2209800" cy="673184"/>
          </a:xfrm>
          <a:custGeom>
            <a:avLst/>
            <a:gdLst/>
            <a:ahLst/>
            <a:cxnLst/>
            <a:rect r="r" b="b" t="t" l="l"/>
            <a:pathLst>
              <a:path h="673184" w="2209800">
                <a:moveTo>
                  <a:pt x="0" y="0"/>
                </a:moveTo>
                <a:lnTo>
                  <a:pt x="2209800" y="0"/>
                </a:lnTo>
                <a:lnTo>
                  <a:pt x="2209800" y="673184"/>
                </a:lnTo>
                <a:lnTo>
                  <a:pt x="0" y="673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614634" y="4667250"/>
            <a:ext cx="2486732" cy="1590675"/>
          </a:xfrm>
          <a:custGeom>
            <a:avLst/>
            <a:gdLst/>
            <a:ahLst/>
            <a:cxnLst/>
            <a:rect r="r" b="b" t="t" l="l"/>
            <a:pathLst>
              <a:path h="1590675" w="2486732">
                <a:moveTo>
                  <a:pt x="0" y="0"/>
                </a:moveTo>
                <a:lnTo>
                  <a:pt x="2486732" y="0"/>
                </a:lnTo>
                <a:lnTo>
                  <a:pt x="2486732" y="1590675"/>
                </a:lnTo>
                <a:lnTo>
                  <a:pt x="0" y="15906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72500" y="4667250"/>
            <a:ext cx="3238500" cy="1373124"/>
          </a:xfrm>
          <a:custGeom>
            <a:avLst/>
            <a:gdLst/>
            <a:ahLst/>
            <a:cxnLst/>
            <a:rect r="r" b="b" t="t" l="l"/>
            <a:pathLst>
              <a:path h="1373124" w="3238500">
                <a:moveTo>
                  <a:pt x="0" y="0"/>
                </a:moveTo>
                <a:lnTo>
                  <a:pt x="3238500" y="0"/>
                </a:lnTo>
                <a:lnTo>
                  <a:pt x="3238500" y="1373124"/>
                </a:lnTo>
                <a:lnTo>
                  <a:pt x="0" y="13731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17／20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31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啟動自動配置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選擇本次四料單板。圖中連板示範設定方式；數量、尺寸與時間以目前產品為準。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確認供料器與工具沒有不需要的鎖定限制，按自動配置並等待運算完成。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自動配置結果出現後，檢查供料器與工具建議，按匯入，閱讀提示後按繼續。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482231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等待匯入模組完成。核對配置位置變綠、必要配件完成且下一步可用。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601200" y="2590800"/>
            <a:ext cx="22098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1-23.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啟動自動配置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572500" y="6162675"/>
            <a:ext cx="3238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1-24.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核對並匯入建議配置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3252314"/>
            <a:ext cx="5030885" cy="2829873"/>
          </a:xfrm>
          <a:custGeom>
            <a:avLst/>
            <a:gdLst/>
            <a:ahLst/>
            <a:cxnLst/>
            <a:rect r="r" b="b" t="t" l="l"/>
            <a:pathLst>
              <a:path h="2829873" w="5030885">
                <a:moveTo>
                  <a:pt x="0" y="0"/>
                </a:moveTo>
                <a:lnTo>
                  <a:pt x="5030885" y="0"/>
                </a:lnTo>
                <a:lnTo>
                  <a:pt x="5030885" y="2829872"/>
                </a:lnTo>
                <a:lnTo>
                  <a:pt x="0" y="2829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401236" y="3558573"/>
            <a:ext cx="4404958" cy="1022952"/>
          </a:xfrm>
          <a:custGeom>
            <a:avLst/>
            <a:gdLst/>
            <a:ahLst/>
            <a:cxnLst/>
            <a:rect r="r" b="b" t="t" l="l"/>
            <a:pathLst>
              <a:path h="1022952" w="4404958">
                <a:moveTo>
                  <a:pt x="0" y="0"/>
                </a:moveTo>
                <a:lnTo>
                  <a:pt x="4404958" y="0"/>
                </a:lnTo>
                <a:lnTo>
                  <a:pt x="4404958" y="1022952"/>
                </a:lnTo>
                <a:lnTo>
                  <a:pt x="0" y="10229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401236" y="2228850"/>
            <a:ext cx="4441180" cy="697301"/>
          </a:xfrm>
          <a:custGeom>
            <a:avLst/>
            <a:gdLst/>
            <a:ahLst/>
            <a:cxnLst/>
            <a:rect r="r" b="b" t="t" l="l"/>
            <a:pathLst>
              <a:path h="697301" w="4441180">
                <a:moveTo>
                  <a:pt x="0" y="0"/>
                </a:moveTo>
                <a:lnTo>
                  <a:pt x="4441180" y="0"/>
                </a:lnTo>
                <a:lnTo>
                  <a:pt x="4441180" y="697301"/>
                </a:lnTo>
                <a:lnTo>
                  <a:pt x="0" y="697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464404" y="5000666"/>
            <a:ext cx="4346596" cy="1081520"/>
          </a:xfrm>
          <a:custGeom>
            <a:avLst/>
            <a:gdLst/>
            <a:ahLst/>
            <a:cxnLst/>
            <a:rect r="r" b="b" t="t" l="l"/>
            <a:pathLst>
              <a:path h="1081520" w="4346596">
                <a:moveTo>
                  <a:pt x="0" y="0"/>
                </a:moveTo>
                <a:lnTo>
                  <a:pt x="4346596" y="0"/>
                </a:lnTo>
                <a:lnTo>
                  <a:pt x="4346596" y="1081520"/>
                </a:lnTo>
                <a:lnTo>
                  <a:pt x="0" y="10815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18／20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32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核對加工流程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核對目前單板產品的加工流程，確認零件、工具及加工順序。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流程編輯器，核對位號、供料器槽、工具槽及取放順序。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551119" y="620601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1-25. 流程一覽表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512801" y="2971086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1-25a. 調整工具/供料器作業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608051" y="4599861"/>
            <a:ext cx="159644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1-25b. 調整取料順序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8608051" y="6086475"/>
            <a:ext cx="159644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1-25c. 調整插件順序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867525" y="1861142"/>
            <a:ext cx="4487565" cy="4382070"/>
          </a:xfrm>
          <a:custGeom>
            <a:avLst/>
            <a:gdLst/>
            <a:ahLst/>
            <a:cxnLst/>
            <a:rect r="r" b="b" t="t" l="l"/>
            <a:pathLst>
              <a:path h="4382070" w="4487565">
                <a:moveTo>
                  <a:pt x="0" y="0"/>
                </a:moveTo>
                <a:lnTo>
                  <a:pt x="4487565" y="0"/>
                </a:lnTo>
                <a:lnTo>
                  <a:pt x="4487565" y="4382071"/>
                </a:lnTo>
                <a:lnTo>
                  <a:pt x="0" y="43820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257246" y="1930250"/>
            <a:ext cx="2114020" cy="4243855"/>
          </a:xfrm>
          <a:custGeom>
            <a:avLst/>
            <a:gdLst/>
            <a:ahLst/>
            <a:cxnLst/>
            <a:rect r="r" b="b" t="t" l="l"/>
            <a:pathLst>
              <a:path h="4243855" w="2114020">
                <a:moveTo>
                  <a:pt x="0" y="0"/>
                </a:moveTo>
                <a:lnTo>
                  <a:pt x="2114020" y="0"/>
                </a:lnTo>
                <a:lnTo>
                  <a:pt x="2114020" y="4243855"/>
                </a:lnTo>
                <a:lnTo>
                  <a:pt x="0" y="4243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851312" y="2680808"/>
            <a:ext cx="2250073" cy="658185"/>
          </a:xfrm>
          <a:custGeom>
            <a:avLst/>
            <a:gdLst/>
            <a:ahLst/>
            <a:cxnLst/>
            <a:rect r="r" b="b" t="t" l="l"/>
            <a:pathLst>
              <a:path h="658185" w="2250073">
                <a:moveTo>
                  <a:pt x="0" y="0"/>
                </a:moveTo>
                <a:lnTo>
                  <a:pt x="2250073" y="0"/>
                </a:lnTo>
                <a:lnTo>
                  <a:pt x="2250073" y="658184"/>
                </a:lnTo>
                <a:lnTo>
                  <a:pt x="0" y="6581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19／20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33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確認干涉與模擬控制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檢查目前產品的干涉結果，再執行模擬並核對加工時間。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執行干涉確認檢查結果。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815090" y="4999820"/>
            <a:ext cx="2405935" cy="94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Grasp Pose: 抓取多姿態選擇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Offset: 干涉偏移調整輸入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START: 開始模擬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EXPORT DB: 配方輸出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454527" y="626602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1-26. 模擬器功能說明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207100" y="626602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1-27. 干涉檢查運行後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950145" y="1891292"/>
            <a:ext cx="5482836" cy="4280908"/>
          </a:xfrm>
          <a:custGeom>
            <a:avLst/>
            <a:gdLst/>
            <a:ahLst/>
            <a:cxnLst/>
            <a:rect r="r" b="b" t="t" l="l"/>
            <a:pathLst>
              <a:path h="4280908" w="5482836">
                <a:moveTo>
                  <a:pt x="0" y="0"/>
                </a:moveTo>
                <a:lnTo>
                  <a:pt x="5482835" y="0"/>
                </a:lnTo>
                <a:lnTo>
                  <a:pt x="5482835" y="4280908"/>
                </a:lnTo>
                <a:lnTo>
                  <a:pt x="0" y="4280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24050" y="4002214"/>
            <a:ext cx="3815679" cy="2169986"/>
          </a:xfrm>
          <a:custGeom>
            <a:avLst/>
            <a:gdLst/>
            <a:ahLst/>
            <a:cxnLst/>
            <a:rect r="r" b="b" t="t" l="l"/>
            <a:pathLst>
              <a:path h="2169986" w="3815679">
                <a:moveTo>
                  <a:pt x="0" y="0"/>
                </a:moveTo>
                <a:lnTo>
                  <a:pt x="3815679" y="0"/>
                </a:lnTo>
                <a:lnTo>
                  <a:pt x="3815679" y="2169986"/>
                </a:lnTo>
                <a:lnTo>
                  <a:pt x="0" y="21699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情境一｜單板全自動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20／20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34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5／5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零件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配方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初始化並執行模擬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選擇本次四料單板。圖中連板示範設定方式；數量、尺寸與時間以目前產品為準。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按執行模擬，等待初始化，確認開始出現。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按開始，觀察加工動作與週期時間累加，等待全部動作完成。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950145" y="6266021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1-28. 模擬運行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6266021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1-29. D30 機台配方輸出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DAHWcmFewSs</dc:identifier>
  <dcterms:modified xsi:type="dcterms:W3CDTF">2011-08-01T06:04:30Z</dcterms:modified>
  <cp:revision>1</cp:revision>
  <dc:title>01 情境一｜單板全自動｜中文第一版 20260928</dc:title>
</cp:coreProperties>
</file>