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9144000"/>
  <p:embeddedFontLst>
    <p:embeddedFont>
      <p:font typeface="Noto Sans Bold" charset="1" panose="020B0802040504020204"/>
      <p:regular r:id="rId27"/>
    </p:embeddedFont>
    <p:embeddedFont>
      <p:font typeface="Noto Sans" charset="1" panose="020B0502040504020204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notesMasters/notesMaster1.xml" Type="http://schemas.openxmlformats.org/officeDocument/2006/relationships/notesMaster"/><Relationship Id="rId25" Target="theme/theme2.xml" Type="http://schemas.openxmlformats.org/officeDocument/2006/relationships/theme"/><Relationship Id="rId26" Target="notesSlides/notesSlide1.xml" Type="http://schemas.openxmlformats.org/officeDocument/2006/relationships/notes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notesSlides/notesSlide2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3.xml" Type="http://schemas.openxmlformats.org/officeDocument/2006/relationships/notesSlide"/><Relationship Id="rId31" Target="notesSlides/notesSlide4.xml" Type="http://schemas.openxmlformats.org/officeDocument/2006/relationships/notesSlide"/><Relationship Id="rId32" Target="notesSlides/notesSlide5.xml" Type="http://schemas.openxmlformats.org/officeDocument/2006/relationships/notesSlide"/><Relationship Id="rId33" Target="notesSlides/notesSlide6.xml" Type="http://schemas.openxmlformats.org/officeDocument/2006/relationships/notesSlide"/><Relationship Id="rId34" Target="notesSlides/notesSlide7.xml" Type="http://schemas.openxmlformats.org/officeDocument/2006/relationships/notesSlide"/><Relationship Id="rId35" Target="notesSlides/notesSlide8.xml" Type="http://schemas.openxmlformats.org/officeDocument/2006/relationships/notesSlide"/><Relationship Id="rId36" Target="notesSlides/notesSlide9.xml" Type="http://schemas.openxmlformats.org/officeDocument/2006/relationships/notesSlide"/><Relationship Id="rId37" Target="notesSlides/notesSlide10.xml" Type="http://schemas.openxmlformats.org/officeDocument/2006/relationships/notesSlide"/><Relationship Id="rId38" Target="notesSlides/notesSlide11.xml" Type="http://schemas.openxmlformats.org/officeDocument/2006/relationships/notesSlide"/><Relationship Id="rId39" Target="notesSlides/notesSlide12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3.xml" Type="http://schemas.openxmlformats.org/officeDocument/2006/relationships/notesSlide"/><Relationship Id="rId41" Target="notesSlides/notesSlide14.xml" Type="http://schemas.openxmlformats.org/officeDocument/2006/relationships/notesSlide"/><Relationship Id="rId42" Target="notesSlides/notesSlide15.xml" Type="http://schemas.openxmlformats.org/officeDocument/2006/relationships/notesSlide"/><Relationship Id="rId43" Target="notesSlides/notesSlide16.xml" Type="http://schemas.openxmlformats.org/officeDocument/2006/relationships/notesSlide"/><Relationship Id="rId44" Target="notesSlides/notesSlide17.xml" Type="http://schemas.openxmlformats.org/officeDocument/2006/relationships/notesSlide"/><Relationship Id="rId45" Target="notesSlides/notesSlide18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23, "原教材頁": 23, "整合單元來源頁": null, "每頁建議分鐘": "3–5", "來源界線": "", "目標": "一頁準備五料BOM／零件表、原元件、同一Gerber、目標位置及機台前側／槽位圖，說明新增C932-2123與供料限制。", "未補齊證據": ["G-S2-PART", "S2-GAP-02"],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24, "原教材頁": 24, "整合單元來源頁": null, "每頁建議分鐘": "3–5", "來源界線": "", "目標": "用圖示呈現新舊料、Deep Clone、既有產品新增連結與標註、保存、機台／產品、前側配置、干涉確認、模擬與CT；不含隱藏2.6／2.7。", "未補齊證據": ["G-S2-PART", "S2-GAP-03",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26, "原教材頁": 26, "整合單元來源頁": 142, "每頁建議分鐘": "3–5", "來源界線": "本情境新料號為 C932-2123；畫面中的 495-2473-4 是舊操作範例。", "目標": "核對原元件後Deep Clone，設定新名稱與C932-2123，確認沒有覆寫原件。",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26, "原教材頁": 26, "整合單元來源頁": 143, "每頁建議分鐘": "3–5", "來源界線": "本情境新料號為 C932-2123；畫面中的 495-2473-4 是舊操作範例。", "目標": "核對原元件後Deep Clone，設定新名稱與C932-2123，確認沒有覆寫原件。",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27, "原教材頁": 27, "整合單元來源頁": 144, "每頁建議分鐘": "3–5", "來源界線": "本情境新料號為 C932-2123；畫面中的 495-2473-4 是舊操作範例。", "目標": "核對必要群組料號及Component資料，保存新資產與預覽，使用欄位對照圖。",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27, "原教材頁": 27, "整合單元來源頁": 145, "每頁建議分鐘": "3–5", "來源界線": "本情境新料號為 C932-2123；畫面中的 495-2473-4 是舊操作範例。", "目標": "核對必要群組料號及Component資料，保存新資產與預覽，使用欄位對照圖。",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28, "原教材頁": 28, "整合單元來源頁": 146, "每頁建議分鐘": "3–5", "來源界線": "本情境新料號為 C932-2123；畫面中的 495-2473-4 是舊操作範例。", "目標": "確認新舊料號並存，Product能找到新料，未驗證的重開結果不宣稱完成。",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29, "原教材頁": 29, "整合單元來源頁": null, "每頁建議分鐘": "3–5", "來源界線": "", "目標": "開啟既有Demo_Single_Board，核對原四料及標註，於產品新增並連結C932-2123，再完成新增位置的產品標註；保留原四料標註，TBD位置必須先依Gerber核對。",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30, "原教材頁": 30, "整合單元來源頁": null, "每頁建議分鐘": "3–5", "來源界線": "", "目標": "以整體結果核對原四料與新增料，完成預覽與保存。",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31, "原教材頁": 31, "整合單元來源頁": null, "每頁建議分鐘": "3–5", "來源界線": "", "目標": "用前側照片與槽位對照圖說明可用區域，不把舊槽號當作前後側證據。", "未補齊證據": ["S2-GAP-02"],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179,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179,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179,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180,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32, "原教材頁": 32, "整合單元來源頁": 181, "每頁建議分鐘": "3–5", "來源界線": "畫面沿用載具配置範例；本次以五料產品與現場前側槽位對照圖為準。", "目標": "選更新產品建立Recipe，確認指定槽位為空後鎖定不可用區域，說明Lock保留當前狀態。", "未補齊證據": ["S2-GAP-02", "S2-GAP-03"],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35, "原教材頁": 35, "整合單元來源頁": 184, "每頁建議分鐘": "3–5", "來源界線": "畫面沿用載具配置範例；本次以五料產品與現場前側槽位對照圖為準。", "目標": "同頁呈現流程與模擬結果，核對前側要求、加工範圍、CT與警告；操作引用已學方法。", "未補齊證據": ["S2-GAP-03",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25, "原教材頁": 25, "整合單元來源頁": 140, "每頁建議分鐘": "3–5", "來源界線": "延伸辨識：此功能會修改原料號；需要保留原料號時，請使用後續的深層複製。", "目標": "同頁對照相同規格／外形、不同製造商／料號，再圖解重用、修改、複製與新建的適用條件。",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25, "原教材頁": 25, "整合單元來源頁": 141, "每頁建議分鐘": "3–5", "來源界線": "延伸辨識：此功能會修改原料號；需要保留原料號時，請使用後續的深層複製。", "目標": "同頁對照相同規格／外形、不同製造商／料號，再圖解重用、修改、複製與新建的適用條件。", "未補齊證據": ["G-S2-PART"],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28.png" Type="http://schemas.openxmlformats.org/officeDocument/2006/relationships/image"/><Relationship Id="rId8" Target="../media/image29.pn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3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3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Relationship Id="rId7" Target="../media/image3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37.png" Type="http://schemas.openxmlformats.org/officeDocument/2006/relationships/image"/><Relationship Id="rId5" Target="../media/image38.png" Type="http://schemas.openxmlformats.org/officeDocument/2006/relationships/image"/><Relationship Id="rId6" Target="../media/image39.png" Type="http://schemas.openxmlformats.org/officeDocument/2006/relationships/image"/><Relationship Id="rId7" Target="../media/image4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41.jpeg" Type="http://schemas.openxmlformats.org/officeDocument/2006/relationships/image"/><Relationship Id="rId5" Target="../media/image42.jpeg" Type="http://schemas.openxmlformats.org/officeDocument/2006/relationships/image"/><Relationship Id="rId6" Target="../media/image4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png" Type="http://schemas.openxmlformats.org/officeDocument/2006/relationships/image"/><Relationship Id="rId4" Target="../media/image4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.png" Type="http://schemas.openxmlformats.org/officeDocument/2006/relationships/image"/><Relationship Id="rId4" Target="../media/image48.jpeg" Type="http://schemas.openxmlformats.org/officeDocument/2006/relationships/image"/><Relationship Id="rId5" Target="../media/image49.jpeg" Type="http://schemas.openxmlformats.org/officeDocument/2006/relationships/image"/><Relationship Id="rId6" Target="../media/image5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1.png" Type="http://schemas.openxmlformats.org/officeDocument/2006/relationships/image"/><Relationship Id="rId4" Target="../media/image5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1</a:t>
              </a:r>
            </a:p>
          </p:txBody>
        </p:sp>
      </p:grpSp>
      <p:sp>
        <p:nvSpPr>
          <p:cNvPr name="AutoShape 13" id="13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Scenario 2: New Part Number, Same Geometry, Front-Side Feeding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7128993" y="1623017"/>
            <a:ext cx="3014081" cy="1739308"/>
          </a:xfrm>
          <a:custGeom>
            <a:avLst/>
            <a:gdLst/>
            <a:ahLst/>
            <a:cxnLst/>
            <a:rect r="r" b="b" t="t" l="l"/>
            <a:pathLst>
              <a:path h="1739308" w="3014081">
                <a:moveTo>
                  <a:pt x="0" y="0"/>
                </a:moveTo>
                <a:lnTo>
                  <a:pt x="3014081" y="0"/>
                </a:lnTo>
                <a:lnTo>
                  <a:pt x="3014081" y="1739308"/>
                </a:lnTo>
                <a:lnTo>
                  <a:pt x="0" y="1739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591175" y="3582283"/>
            <a:ext cx="6394109" cy="3049498"/>
          </a:xfrm>
          <a:custGeom>
            <a:avLst/>
            <a:gdLst/>
            <a:ahLst/>
            <a:cxnLst/>
            <a:rect r="r" b="b" t="t" l="l"/>
            <a:pathLst>
              <a:path h="3049498" w="6394109">
                <a:moveTo>
                  <a:pt x="0" y="0"/>
                </a:moveTo>
                <a:lnTo>
                  <a:pt x="6394109" y="0"/>
                </a:lnTo>
                <a:lnTo>
                  <a:pt x="6394109" y="3049498"/>
                </a:lnTo>
                <a:lnTo>
                  <a:pt x="0" y="3049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 of 18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1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Updated Materials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66950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56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Use the five-part BOM, part-number table, and the same board and Gerber data.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New Component Identity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C932-2123: same training shape/specs; different supplier and supplier part number.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On-Site Configuration Requirement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Install all feeders within the confirmed front-side area of the machine.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 of 18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36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1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1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Prepare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0" id="20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Quick Start: From a New Part to Front-Side Feeding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Component and Product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Use Deep Clone to create the new part. Update the existing product's links and annotations.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Configuration Strategy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Restrict the feeder area first, then let the algorithm configure the accessories.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Verification and Simulation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87680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front-side feeding and interference, then simulate and review cycle time. This chapter focuses on the new part and area constraints.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5867400" y="1819275"/>
            <a:ext cx="5972175" cy="3971925"/>
            <a:chOff x="0" y="0"/>
            <a:chExt cx="7962900" cy="52959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962900" cy="5295900"/>
            </a:xfrm>
            <a:custGeom>
              <a:avLst/>
              <a:gdLst/>
              <a:ahLst/>
              <a:cxnLst/>
              <a:rect r="r" b="b" t="t" l="l"/>
              <a:pathLst>
                <a:path h="5295900" w="7962900">
                  <a:moveTo>
                    <a:pt x="0" y="0"/>
                  </a:moveTo>
                  <a:lnTo>
                    <a:pt x="7962900" y="0"/>
                  </a:lnTo>
                  <a:lnTo>
                    <a:pt x="7962900" y="5295900"/>
                  </a:lnTo>
                  <a:lnTo>
                    <a:pt x="0" y="529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5661" t="0" r="5661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 of 18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37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New Part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Open Deep Clone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Use C932-2123 in place of the example part number. Keep it consistent across groups.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Component → Deep Clone from Asset.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2030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Set Group to All Groups. Browse the thumbnails, select the blue rectangular capacitor, and click OK.</a:t>
            </a: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6372144" y="1506855"/>
            <a:ext cx="4391106" cy="650207"/>
          </a:xfrm>
          <a:custGeom>
            <a:avLst/>
            <a:gdLst/>
            <a:ahLst/>
            <a:cxnLst/>
            <a:rect r="r" b="b" t="t" l="l"/>
            <a:pathLst>
              <a:path h="650207" w="4391106">
                <a:moveTo>
                  <a:pt x="0" y="0"/>
                </a:moveTo>
                <a:lnTo>
                  <a:pt x="4391106" y="0"/>
                </a:lnTo>
                <a:lnTo>
                  <a:pt x="4391106" y="650207"/>
                </a:lnTo>
                <a:lnTo>
                  <a:pt x="0" y="6502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69387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6036111" y="2555277"/>
            <a:ext cx="2361803" cy="1614097"/>
          </a:xfrm>
          <a:custGeom>
            <a:avLst/>
            <a:gdLst/>
            <a:ahLst/>
            <a:cxnLst/>
            <a:rect r="r" b="b" t="t" l="l"/>
            <a:pathLst>
              <a:path h="1614097" w="2361803">
                <a:moveTo>
                  <a:pt x="0" y="0"/>
                </a:moveTo>
                <a:lnTo>
                  <a:pt x="2361804" y="0"/>
                </a:lnTo>
                <a:lnTo>
                  <a:pt x="2361804" y="1614096"/>
                </a:lnTo>
                <a:lnTo>
                  <a:pt x="0" y="16140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8842851" y="2495550"/>
            <a:ext cx="3052620" cy="1673823"/>
          </a:xfrm>
          <a:custGeom>
            <a:avLst/>
            <a:gdLst/>
            <a:ahLst/>
            <a:cxnLst/>
            <a:rect r="r" b="b" t="t" l="l"/>
            <a:pathLst>
              <a:path h="1673823" w="3052620">
                <a:moveTo>
                  <a:pt x="0" y="0"/>
                </a:moveTo>
                <a:lnTo>
                  <a:pt x="3052620" y="0"/>
                </a:lnTo>
                <a:lnTo>
                  <a:pt x="3052620" y="1673823"/>
                </a:lnTo>
                <a:lnTo>
                  <a:pt x="0" y="16738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6749047" y="5006501"/>
            <a:ext cx="3637301" cy="1178859"/>
          </a:xfrm>
          <a:custGeom>
            <a:avLst/>
            <a:gdLst/>
            <a:ahLst/>
            <a:cxnLst/>
            <a:rect r="r" b="b" t="t" l="l"/>
            <a:pathLst>
              <a:path h="1178859" w="3637301">
                <a:moveTo>
                  <a:pt x="0" y="0"/>
                </a:moveTo>
                <a:lnTo>
                  <a:pt x="3637301" y="0"/>
                </a:lnTo>
                <a:lnTo>
                  <a:pt x="3637301" y="1178859"/>
                </a:lnTo>
                <a:lnTo>
                  <a:pt x="0" y="11788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7088505" y="6275070"/>
            <a:ext cx="3094987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2-01d Select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geometry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227156" y="2165985"/>
            <a:ext cx="323139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2-01a  Open Electronic Component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5904964" y="4331970"/>
            <a:ext cx="2624097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2-01b Deep Clone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9603522" y="4331970"/>
            <a:ext cx="1531278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2-01c All Groups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765721" y="2327182"/>
            <a:ext cx="6331237" cy="1503541"/>
          </a:xfrm>
          <a:custGeom>
            <a:avLst/>
            <a:gdLst/>
            <a:ahLst/>
            <a:cxnLst/>
            <a:rect r="r" b="b" t="t" l="l"/>
            <a:pathLst>
              <a:path h="1503541" w="6331237">
                <a:moveTo>
                  <a:pt x="0" y="0"/>
                </a:moveTo>
                <a:lnTo>
                  <a:pt x="6331237" y="0"/>
                </a:lnTo>
                <a:lnTo>
                  <a:pt x="6331237" y="1503541"/>
                </a:lnTo>
                <a:lnTo>
                  <a:pt x="0" y="1503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759565" y="4456176"/>
            <a:ext cx="4207069" cy="1876353"/>
          </a:xfrm>
          <a:custGeom>
            <a:avLst/>
            <a:gdLst/>
            <a:ahLst/>
            <a:cxnLst/>
            <a:rect r="r" b="b" t="t" l="l"/>
            <a:pathLst>
              <a:path h="1876353" w="4207069">
                <a:moveTo>
                  <a:pt x="0" y="0"/>
                </a:moveTo>
                <a:lnTo>
                  <a:pt x="4207069" y="0"/>
                </a:lnTo>
                <a:lnTo>
                  <a:pt x="4207069" y="1876353"/>
                </a:lnTo>
                <a:lnTo>
                  <a:pt x="0" y="187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 of 18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New Part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Set the New Name and Group Part Numbers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Use C932-2123 in place of the example part number. Keep it consistent across groups.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1167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Set the asset name and both group part numbers to C932-2123; click OK.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546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1181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Read the Deep Clone from Asset reminder and click OK to return to the cloned asset editor. The preview and project file still require an initial save.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623021" y="3821335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2-01e New part number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347529" y="6407944"/>
            <a:ext cx="3691082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2-01f Clone completed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86400" y="4268368"/>
            <a:ext cx="3374787" cy="1924681"/>
          </a:xfrm>
          <a:custGeom>
            <a:avLst/>
            <a:gdLst/>
            <a:ahLst/>
            <a:cxnLst/>
            <a:rect r="r" b="b" t="t" l="l"/>
            <a:pathLst>
              <a:path h="1924681" w="3374787">
                <a:moveTo>
                  <a:pt x="0" y="0"/>
                </a:moveTo>
                <a:lnTo>
                  <a:pt x="3374787" y="0"/>
                </a:lnTo>
                <a:lnTo>
                  <a:pt x="3374787" y="1924681"/>
                </a:lnTo>
                <a:lnTo>
                  <a:pt x="0" y="19246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0572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165987" y="4268368"/>
            <a:ext cx="2787486" cy="1450797"/>
          </a:xfrm>
          <a:custGeom>
            <a:avLst/>
            <a:gdLst/>
            <a:ahLst/>
            <a:cxnLst/>
            <a:rect r="r" b="b" t="t" l="l"/>
            <a:pathLst>
              <a:path h="1450797" w="2787486">
                <a:moveTo>
                  <a:pt x="0" y="0"/>
                </a:moveTo>
                <a:lnTo>
                  <a:pt x="2787486" y="0"/>
                </a:lnTo>
                <a:lnTo>
                  <a:pt x="2787486" y="1450798"/>
                </a:lnTo>
                <a:lnTo>
                  <a:pt x="0" y="1450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486400" y="1934726"/>
            <a:ext cx="3374787" cy="1898318"/>
          </a:xfrm>
          <a:custGeom>
            <a:avLst/>
            <a:gdLst/>
            <a:ahLst/>
            <a:cxnLst/>
            <a:rect r="r" b="b" t="t" l="l"/>
            <a:pathLst>
              <a:path h="1898318" w="3374787">
                <a:moveTo>
                  <a:pt x="0" y="0"/>
                </a:moveTo>
                <a:lnTo>
                  <a:pt x="3374787" y="0"/>
                </a:lnTo>
                <a:lnTo>
                  <a:pt x="3374787" y="1898317"/>
                </a:lnTo>
                <a:lnTo>
                  <a:pt x="0" y="18983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9712218" y="2035864"/>
            <a:ext cx="1633462" cy="1603451"/>
          </a:xfrm>
          <a:custGeom>
            <a:avLst/>
            <a:gdLst/>
            <a:ahLst/>
            <a:cxnLst/>
            <a:rect r="r" b="b" t="t" l="l"/>
            <a:pathLst>
              <a:path h="1603451" w="1633462">
                <a:moveTo>
                  <a:pt x="0" y="0"/>
                </a:moveTo>
                <a:lnTo>
                  <a:pt x="1633462" y="0"/>
                </a:lnTo>
                <a:lnTo>
                  <a:pt x="1633462" y="1603451"/>
                </a:lnTo>
                <a:lnTo>
                  <a:pt x="0" y="16034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5 of 18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39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New Part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Add AMBU Component Properties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Use C932-2123 in place of the example part number. Keep it consistent across groups.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Right-click the cloned asset root → Add Asset Property → AMBU Component.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516058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AMBU Component. On the right, set Component Name and Part Number to C932-2123.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5486400" y="6316409"/>
            <a:ext cx="3508329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2-02c AMBU Component properties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9371034" y="6316409"/>
            <a:ext cx="2432117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2-02d Part number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5600700" y="3823518"/>
            <a:ext cx="2350893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2-02a Zoom to component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9485334" y="3823518"/>
            <a:ext cx="2432117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2-02b  Component Feature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AutoShape 17" id="17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924050" y="4886325"/>
            <a:ext cx="3101208" cy="1392996"/>
          </a:xfrm>
          <a:custGeom>
            <a:avLst/>
            <a:gdLst/>
            <a:ahLst/>
            <a:cxnLst/>
            <a:rect r="r" b="b" t="t" l="l"/>
            <a:pathLst>
              <a:path h="1392996" w="3101208">
                <a:moveTo>
                  <a:pt x="0" y="0"/>
                </a:moveTo>
                <a:lnTo>
                  <a:pt x="3101208" y="0"/>
                </a:lnTo>
                <a:lnTo>
                  <a:pt x="3101208" y="1392996"/>
                </a:lnTo>
                <a:lnTo>
                  <a:pt x="0" y="139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0267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404030" y="1818012"/>
            <a:ext cx="3101208" cy="4461309"/>
          </a:xfrm>
          <a:custGeom>
            <a:avLst/>
            <a:gdLst/>
            <a:ahLst/>
            <a:cxnLst/>
            <a:rect r="r" b="b" t="t" l="l"/>
            <a:pathLst>
              <a:path h="4461309" w="3101208">
                <a:moveTo>
                  <a:pt x="0" y="0"/>
                </a:moveTo>
                <a:lnTo>
                  <a:pt x="3101208" y="0"/>
                </a:lnTo>
                <a:lnTo>
                  <a:pt x="3101208" y="4461309"/>
                </a:lnTo>
                <a:lnTo>
                  <a:pt x="0" y="44613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8732369" y="5384463"/>
            <a:ext cx="2679376" cy="787737"/>
          </a:xfrm>
          <a:custGeom>
            <a:avLst/>
            <a:gdLst/>
            <a:ahLst/>
            <a:cxnLst/>
            <a:rect r="r" b="b" t="t" l="l"/>
            <a:pathLst>
              <a:path h="787737" w="2679376">
                <a:moveTo>
                  <a:pt x="0" y="0"/>
                </a:moveTo>
                <a:lnTo>
                  <a:pt x="2679377" y="0"/>
                </a:lnTo>
                <a:lnTo>
                  <a:pt x="2679377" y="787737"/>
                </a:lnTo>
                <a:lnTo>
                  <a:pt x="0" y="7877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6 of 18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New Part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Save the Cloned Asset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Use C932-2123 in place of the example part number. Keep it consistent across groups.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Click Save to Library. Check the name, save location, and group part number. Under Preview, click Capture from 3D View. Verify the cloned capacitor geometry, then click OK.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6331309" y="6367829"/>
            <a:ext cx="240106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2-02f Save to library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8613367" y="2104073"/>
            <a:ext cx="3371850" cy="230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Name: geometry asset name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613367" y="2390775"/>
            <a:ext cx="3371850" cy="230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Description: General information about the new component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613367" y="3802380"/>
            <a:ext cx="3371850" cy="944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Group Membership:</a:t>
            </a:r>
          </a:p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Add Internal Component Group and UIBU. Set the Member ID in both groups to C932-2123.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2153315" y="6348174"/>
            <a:ext cx="265719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2-02e Capture from 3D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562720" y="6361986"/>
            <a:ext cx="240106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2-02g Saved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689300" y="2221622"/>
            <a:ext cx="6121700" cy="3443456"/>
          </a:xfrm>
          <a:custGeom>
            <a:avLst/>
            <a:gdLst/>
            <a:ahLst/>
            <a:cxnLst/>
            <a:rect r="r" b="b" t="t" l="l"/>
            <a:pathLst>
              <a:path h="3443456" w="6121700">
                <a:moveTo>
                  <a:pt x="0" y="0"/>
                </a:moveTo>
                <a:lnTo>
                  <a:pt x="6121700" y="0"/>
                </a:lnTo>
                <a:lnTo>
                  <a:pt x="6121700" y="3443456"/>
                </a:lnTo>
                <a:lnTo>
                  <a:pt x="0" y="34434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 of 18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41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Update
Product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Open the Existing Product and Link the New Part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Use C932-2123 in place of the example part number. Keep it consistent across groups.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Demo_Single_Board. Add a BOM item and click its part-number link. Find and link C932-2123 in the user database.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5546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81181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Keep the original four parts. Add the fifth designator; check the updated list and Gerber location.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271117" y="5829300"/>
            <a:ext cx="2840891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2-03 Find part in BOM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02774" y="2164394"/>
            <a:ext cx="2110967" cy="1477677"/>
          </a:xfrm>
          <a:custGeom>
            <a:avLst/>
            <a:gdLst/>
            <a:ahLst/>
            <a:cxnLst/>
            <a:rect r="r" b="b" t="t" l="l"/>
            <a:pathLst>
              <a:path h="1477677" w="2110967">
                <a:moveTo>
                  <a:pt x="0" y="0"/>
                </a:moveTo>
                <a:lnTo>
                  <a:pt x="2110967" y="0"/>
                </a:lnTo>
                <a:lnTo>
                  <a:pt x="2110967" y="1477677"/>
                </a:lnTo>
                <a:lnTo>
                  <a:pt x="0" y="14776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701002" y="2149510"/>
            <a:ext cx="2110967" cy="1477677"/>
          </a:xfrm>
          <a:custGeom>
            <a:avLst/>
            <a:gdLst/>
            <a:ahLst/>
            <a:cxnLst/>
            <a:rect r="r" b="b" t="t" l="l"/>
            <a:pathLst>
              <a:path h="1477677" w="2110967">
                <a:moveTo>
                  <a:pt x="0" y="0"/>
                </a:moveTo>
                <a:lnTo>
                  <a:pt x="2110967" y="0"/>
                </a:lnTo>
                <a:lnTo>
                  <a:pt x="2110967" y="1477677"/>
                </a:lnTo>
                <a:lnTo>
                  <a:pt x="0" y="14776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964342" y="2126022"/>
            <a:ext cx="1965008" cy="1501165"/>
          </a:xfrm>
          <a:custGeom>
            <a:avLst/>
            <a:gdLst/>
            <a:ahLst/>
            <a:cxnLst/>
            <a:rect r="r" b="b" t="t" l="l"/>
            <a:pathLst>
              <a:path h="1501165" w="1965008">
                <a:moveTo>
                  <a:pt x="0" y="0"/>
                </a:moveTo>
                <a:lnTo>
                  <a:pt x="1965009" y="0"/>
                </a:lnTo>
                <a:lnTo>
                  <a:pt x="1965009" y="1501165"/>
                </a:lnTo>
                <a:lnTo>
                  <a:pt x="0" y="15011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9390133" y="4194712"/>
            <a:ext cx="2156945" cy="1956007"/>
          </a:xfrm>
          <a:custGeom>
            <a:avLst/>
            <a:gdLst/>
            <a:ahLst/>
            <a:cxnLst/>
            <a:rect r="r" b="b" t="t" l="l"/>
            <a:pathLst>
              <a:path h="1956007" w="2156945">
                <a:moveTo>
                  <a:pt x="0" y="0"/>
                </a:moveTo>
                <a:lnTo>
                  <a:pt x="2156945" y="0"/>
                </a:lnTo>
                <a:lnTo>
                  <a:pt x="2156945" y="1956007"/>
                </a:lnTo>
                <a:lnTo>
                  <a:pt x="0" y="19560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5895975" y="4113421"/>
            <a:ext cx="2323698" cy="2011154"/>
          </a:xfrm>
          <a:custGeom>
            <a:avLst/>
            <a:gdLst/>
            <a:ahLst/>
            <a:cxnLst/>
            <a:rect r="r" b="b" t="t" l="l"/>
            <a:pathLst>
              <a:path h="2011154" w="2323698">
                <a:moveTo>
                  <a:pt x="0" y="0"/>
                </a:moveTo>
                <a:lnTo>
                  <a:pt x="2323698" y="0"/>
                </a:lnTo>
                <a:lnTo>
                  <a:pt x="2323698" y="2011154"/>
                </a:lnTo>
                <a:lnTo>
                  <a:pt x="0" y="20111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6218133" y="914400"/>
            <a:ext cx="4003080" cy="722449"/>
          </a:xfrm>
          <a:custGeom>
            <a:avLst/>
            <a:gdLst/>
            <a:ahLst/>
            <a:cxnLst/>
            <a:rect r="r" b="b" t="t" l="l"/>
            <a:pathLst>
              <a:path h="722449" w="4003080">
                <a:moveTo>
                  <a:pt x="0" y="0"/>
                </a:moveTo>
                <a:lnTo>
                  <a:pt x="4003080" y="0"/>
                </a:lnTo>
                <a:lnTo>
                  <a:pt x="4003080" y="722449"/>
                </a:lnTo>
                <a:lnTo>
                  <a:pt x="0" y="7224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 of 18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42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Update
Product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Update Product Links and Annotations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Open Demo_Single_Board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2266950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the original four-part BOM links and annotations. Retain the existing content.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2194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Add a Product Part-Number Link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35718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Add C932-2123 and identify a suitable additional location in the same Gerber data.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924050" y="452437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the New Product Annotation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924050" y="4876800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56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Box-select the footprint for the confirmed designator and check its orientation.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6159387" y="1722120"/>
            <a:ext cx="397436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2-04a Import BOM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057824" y="3842385"/>
            <a:ext cx="2332309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2-04b Column mapping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6387168" y="6275070"/>
            <a:ext cx="1544742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2-04c Imported BOM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9811969" y="6275070"/>
            <a:ext cx="1544742" cy="3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2-04d Annotations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767388" y="1476375"/>
            <a:ext cx="982838" cy="1124053"/>
          </a:xfrm>
          <a:custGeom>
            <a:avLst/>
            <a:gdLst/>
            <a:ahLst/>
            <a:cxnLst/>
            <a:rect r="r" b="b" t="t" l="l"/>
            <a:pathLst>
              <a:path h="1124053" w="982838">
                <a:moveTo>
                  <a:pt x="0" y="0"/>
                </a:moveTo>
                <a:lnTo>
                  <a:pt x="982837" y="0"/>
                </a:lnTo>
                <a:lnTo>
                  <a:pt x="982837" y="1124053"/>
                </a:lnTo>
                <a:lnTo>
                  <a:pt x="0" y="11240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9036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334250" y="1435575"/>
            <a:ext cx="3627031" cy="1148400"/>
          </a:xfrm>
          <a:custGeom>
            <a:avLst/>
            <a:gdLst/>
            <a:ahLst/>
            <a:cxnLst/>
            <a:rect r="r" b="b" t="t" l="l"/>
            <a:pathLst>
              <a:path h="1148400" w="3627031">
                <a:moveTo>
                  <a:pt x="0" y="0"/>
                </a:moveTo>
                <a:lnTo>
                  <a:pt x="3627031" y="0"/>
                </a:lnTo>
                <a:lnTo>
                  <a:pt x="3627031" y="1148400"/>
                </a:lnTo>
                <a:lnTo>
                  <a:pt x="0" y="11484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3096633" y="3100694"/>
            <a:ext cx="3234617" cy="1369955"/>
          </a:xfrm>
          <a:custGeom>
            <a:avLst/>
            <a:gdLst/>
            <a:ahLst/>
            <a:cxnLst/>
            <a:rect r="r" b="b" t="t" l="l"/>
            <a:pathLst>
              <a:path h="1369955" w="3234617">
                <a:moveTo>
                  <a:pt x="0" y="0"/>
                </a:moveTo>
                <a:lnTo>
                  <a:pt x="3234617" y="0"/>
                </a:lnTo>
                <a:lnTo>
                  <a:pt x="3234617" y="1369955"/>
                </a:lnTo>
                <a:lnTo>
                  <a:pt x="0" y="13699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6581785" y="3076575"/>
            <a:ext cx="4070628" cy="1418193"/>
          </a:xfrm>
          <a:custGeom>
            <a:avLst/>
            <a:gdLst/>
            <a:ahLst/>
            <a:cxnLst/>
            <a:rect r="r" b="b" t="t" l="l"/>
            <a:pathLst>
              <a:path h="1418193" w="4070628">
                <a:moveTo>
                  <a:pt x="0" y="0"/>
                </a:moveTo>
                <a:lnTo>
                  <a:pt x="4070629" y="0"/>
                </a:lnTo>
                <a:lnTo>
                  <a:pt x="4070629" y="1418193"/>
                </a:lnTo>
                <a:lnTo>
                  <a:pt x="0" y="14181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2793585" y="4887302"/>
            <a:ext cx="3684005" cy="1605020"/>
          </a:xfrm>
          <a:custGeom>
            <a:avLst/>
            <a:gdLst/>
            <a:ahLst/>
            <a:cxnLst/>
            <a:rect r="r" b="b" t="t" l="l"/>
            <a:pathLst>
              <a:path h="1605020" w="3684005">
                <a:moveTo>
                  <a:pt x="0" y="0"/>
                </a:moveTo>
                <a:lnTo>
                  <a:pt x="3684004" y="0"/>
                </a:lnTo>
                <a:lnTo>
                  <a:pt x="3684004" y="1605020"/>
                </a:lnTo>
                <a:lnTo>
                  <a:pt x="0" y="16050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6771423" y="4989757"/>
            <a:ext cx="4355205" cy="1257978"/>
          </a:xfrm>
          <a:custGeom>
            <a:avLst/>
            <a:gdLst/>
            <a:ahLst/>
            <a:cxnLst/>
            <a:rect r="r" b="b" t="t" l="l"/>
            <a:pathLst>
              <a:path h="1257978" w="4355205">
                <a:moveTo>
                  <a:pt x="0" y="0"/>
                </a:moveTo>
                <a:lnTo>
                  <a:pt x="4355205" y="0"/>
                </a:lnTo>
                <a:lnTo>
                  <a:pt x="4355205" y="1257978"/>
                </a:lnTo>
                <a:lnTo>
                  <a:pt x="0" y="12579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9 of 18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43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Update
Product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Preview and Save the Five-Part Product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09762" y="1657350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Save the Updated Version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09762" y="2009775"/>
            <a:ext cx="36671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Use a clear name and version with the latest preview. After saving, find the product in Recipe.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229348" y="2705100"/>
            <a:ext cx="40992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2-05a  Save to Library and name the product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4700605" y="4577069"/>
            <a:ext cx="40992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2-05b  Add the product to Product Catalog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532165" y="6501176"/>
            <a:ext cx="40992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2-05c Capture preview and save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581785" y="1344011"/>
            <a:ext cx="4192486" cy="4978175"/>
          </a:xfrm>
          <a:custGeom>
            <a:avLst/>
            <a:gdLst/>
            <a:ahLst/>
            <a:cxnLst/>
            <a:rect r="r" b="b" t="t" l="l"/>
            <a:pathLst>
              <a:path h="4978175" w="4192486">
                <a:moveTo>
                  <a:pt x="0" y="0"/>
                </a:moveTo>
                <a:lnTo>
                  <a:pt x="4192486" y="0"/>
                </a:lnTo>
                <a:lnTo>
                  <a:pt x="4192486" y="4978174"/>
                </a:lnTo>
                <a:lnTo>
                  <a:pt x="0" y="49781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10 of 18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44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Configure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Confirm the Machine Front and Allowed Area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14525"/>
            <a:ext cx="3667125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Understand the Site Requirement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66950"/>
            <a:ext cx="3667125" cy="789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Constraints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Feeders: front-side slots 1–16 only.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Tools: front-side slots </a:t>
            </a: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1–4.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219450"/>
            <a:ext cx="3667125" cy="255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Learn </a:t>
            </a:r>
            <a:r>
              <a:rPr lang="en-US" b="true" sz="172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Software Settings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571875"/>
            <a:ext cx="3667125" cy="522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Apply settings that meet the </a:t>
            </a:r>
          </a:p>
          <a:p>
            <a:pPr algn="l">
              <a:lnSpc>
                <a:spcPts val="2156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current constraints.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7859950" y="6366510"/>
            <a:ext cx="1636156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2-06 Machine slots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295900" y="2371700"/>
            <a:ext cx="6367024" cy="3581451"/>
          </a:xfrm>
          <a:custGeom>
            <a:avLst/>
            <a:gdLst/>
            <a:ahLst/>
            <a:cxnLst/>
            <a:rect r="r" b="b" t="t" l="l"/>
            <a:pathLst>
              <a:path h="3581451" w="6367024">
                <a:moveTo>
                  <a:pt x="0" y="0"/>
                </a:moveTo>
                <a:lnTo>
                  <a:pt x="6367024" y="0"/>
                </a:lnTo>
                <a:lnTo>
                  <a:pt x="6367024" y="3581450"/>
                </a:lnTo>
                <a:lnTo>
                  <a:pt x="0" y="3581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11 of 18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45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Configure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Select the Machine and Updated Product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Select the product first, then set loading conditions. Feeder-area restrictions follow in the next steps.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62150"/>
            <a:ext cx="337185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b="true" sz="12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38375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In Recipe → Create Project, select the empty machine and the saved Demo_Single_Board_New.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943848" y="6060474"/>
            <a:ext cx="135845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2-07 New project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2412737" y="1541680"/>
            <a:ext cx="4170473" cy="2345891"/>
          </a:xfrm>
          <a:custGeom>
            <a:avLst/>
            <a:gdLst/>
            <a:ahLst/>
            <a:cxnLst/>
            <a:rect r="r" b="b" t="t" l="l"/>
            <a:pathLst>
              <a:path h="2345891" w="4170473">
                <a:moveTo>
                  <a:pt x="0" y="0"/>
                </a:moveTo>
                <a:lnTo>
                  <a:pt x="4170473" y="0"/>
                </a:lnTo>
                <a:lnTo>
                  <a:pt x="4170473" y="2345890"/>
                </a:lnTo>
                <a:lnTo>
                  <a:pt x="0" y="23458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173080" y="1635559"/>
            <a:ext cx="4170473" cy="2345891"/>
          </a:xfrm>
          <a:custGeom>
            <a:avLst/>
            <a:gdLst/>
            <a:ahLst/>
            <a:cxnLst/>
            <a:rect r="r" b="b" t="t" l="l"/>
            <a:pathLst>
              <a:path h="2345891" w="4170473">
                <a:moveTo>
                  <a:pt x="0" y="0"/>
                </a:moveTo>
                <a:lnTo>
                  <a:pt x="4170473" y="0"/>
                </a:lnTo>
                <a:lnTo>
                  <a:pt x="4170473" y="2345891"/>
                </a:lnTo>
                <a:lnTo>
                  <a:pt x="0" y="2345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2412737" y="4059028"/>
            <a:ext cx="4170473" cy="2345891"/>
          </a:xfrm>
          <a:custGeom>
            <a:avLst/>
            <a:gdLst/>
            <a:ahLst/>
            <a:cxnLst/>
            <a:rect r="r" b="b" t="t" l="l"/>
            <a:pathLst>
              <a:path h="2345891" w="4170473">
                <a:moveTo>
                  <a:pt x="0" y="0"/>
                </a:moveTo>
                <a:lnTo>
                  <a:pt x="4170473" y="0"/>
                </a:lnTo>
                <a:lnTo>
                  <a:pt x="4170473" y="2345891"/>
                </a:lnTo>
                <a:lnTo>
                  <a:pt x="0" y="2345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173080" y="4121584"/>
            <a:ext cx="4170473" cy="2345891"/>
          </a:xfrm>
          <a:custGeom>
            <a:avLst/>
            <a:gdLst/>
            <a:ahLst/>
            <a:cxnLst/>
            <a:rect r="r" b="b" t="t" l="l"/>
            <a:pathLst>
              <a:path h="2345891" w="4170473">
                <a:moveTo>
                  <a:pt x="0" y="0"/>
                </a:moveTo>
                <a:lnTo>
                  <a:pt x="4170473" y="0"/>
                </a:lnTo>
                <a:lnTo>
                  <a:pt x="4170473" y="2345891"/>
                </a:lnTo>
                <a:lnTo>
                  <a:pt x="0" y="23458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12 of 18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46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Configure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Mount the Product in the Machine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6404420" y="6540103"/>
            <a:ext cx="135845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2-08 Mounting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13 of 18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47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4" id="24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AutoShape 28" id="28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9" id="29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Configure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Configuration Settings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1924050" y="3971925"/>
            <a:ext cx="9886950" cy="506212"/>
          </a:xfrm>
          <a:custGeom>
            <a:avLst/>
            <a:gdLst/>
            <a:ahLst/>
            <a:cxnLst/>
            <a:rect r="r" b="b" t="t" l="l"/>
            <a:pathLst>
              <a:path h="506212" w="9886950">
                <a:moveTo>
                  <a:pt x="0" y="0"/>
                </a:moveTo>
                <a:lnTo>
                  <a:pt x="9886950" y="0"/>
                </a:lnTo>
                <a:lnTo>
                  <a:pt x="9886950" y="506212"/>
                </a:lnTo>
                <a:lnTo>
                  <a:pt x="0" y="5062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924050" y="2905125"/>
            <a:ext cx="9886950" cy="514533"/>
          </a:xfrm>
          <a:custGeom>
            <a:avLst/>
            <a:gdLst/>
            <a:ahLst/>
            <a:cxnLst/>
            <a:rect r="r" b="b" t="t" l="l"/>
            <a:pathLst>
              <a:path h="514533" w="9886950">
                <a:moveTo>
                  <a:pt x="0" y="0"/>
                </a:moveTo>
                <a:lnTo>
                  <a:pt x="9886950" y="0"/>
                </a:lnTo>
                <a:lnTo>
                  <a:pt x="9886950" y="514533"/>
                </a:lnTo>
                <a:lnTo>
                  <a:pt x="0" y="5145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924050" y="1838325"/>
            <a:ext cx="9886950" cy="656493"/>
          </a:xfrm>
          <a:custGeom>
            <a:avLst/>
            <a:gdLst/>
            <a:ahLst/>
            <a:cxnLst/>
            <a:rect r="r" b="b" t="t" l="l"/>
            <a:pathLst>
              <a:path h="656493" w="9886950">
                <a:moveTo>
                  <a:pt x="0" y="0"/>
                </a:moveTo>
                <a:lnTo>
                  <a:pt x="9886950" y="0"/>
                </a:lnTo>
                <a:lnTo>
                  <a:pt x="9886950" y="656493"/>
                </a:lnTo>
                <a:lnTo>
                  <a:pt x="0" y="6564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924050" y="5038725"/>
            <a:ext cx="9886950" cy="545323"/>
          </a:xfrm>
          <a:custGeom>
            <a:avLst/>
            <a:gdLst/>
            <a:ahLst/>
            <a:cxnLst/>
            <a:rect r="r" b="b" t="t" l="l"/>
            <a:pathLst>
              <a:path h="545323" w="9886950">
                <a:moveTo>
                  <a:pt x="0" y="0"/>
                </a:moveTo>
                <a:lnTo>
                  <a:pt x="9886950" y="0"/>
                </a:lnTo>
                <a:lnTo>
                  <a:pt x="9886950" y="545323"/>
                </a:lnTo>
                <a:lnTo>
                  <a:pt x="0" y="5453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4732986" y="2524125"/>
            <a:ext cx="32385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2-09a Keep slot 01 empty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732986" y="3500437"/>
            <a:ext cx="4337229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2-09b Slot 02 enabled, kept empty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4732986" y="4514850"/>
            <a:ext cx="649846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2-09c  Use slot 07 with a Tube_3_box feeder for part 835-1A-F-V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732986" y="5600700"/>
            <a:ext cx="5508401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2-09d Slot 09 unlocked: the feeder can be reassigned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572125" y="1924050"/>
            <a:ext cx="2285714" cy="3383185"/>
            <a:chOff x="0" y="0"/>
            <a:chExt cx="3047619" cy="451091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047619" cy="4510913"/>
            </a:xfrm>
            <a:custGeom>
              <a:avLst/>
              <a:gdLst/>
              <a:ahLst/>
              <a:cxnLst/>
              <a:rect r="r" b="b" t="t" l="l"/>
              <a:pathLst>
                <a:path h="4510913" w="3047619">
                  <a:moveTo>
                    <a:pt x="0" y="0"/>
                  </a:moveTo>
                  <a:lnTo>
                    <a:pt x="3047619" y="0"/>
                  </a:lnTo>
                  <a:lnTo>
                    <a:pt x="3047619" y="4510913"/>
                  </a:lnTo>
                  <a:lnTo>
                    <a:pt x="0" y="451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5" t="0" r="3845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8761857" y="1924050"/>
            <a:ext cx="2285714" cy="3383185"/>
            <a:chOff x="0" y="0"/>
            <a:chExt cx="3047619" cy="451091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047619" cy="4510913"/>
            </a:xfrm>
            <a:custGeom>
              <a:avLst/>
              <a:gdLst/>
              <a:ahLst/>
              <a:cxnLst/>
              <a:rect r="r" b="b" t="t" l="l"/>
              <a:pathLst>
                <a:path h="4510913" w="3047619">
                  <a:moveTo>
                    <a:pt x="0" y="0"/>
                  </a:moveTo>
                  <a:lnTo>
                    <a:pt x="3047619" y="0"/>
                  </a:lnTo>
                  <a:lnTo>
                    <a:pt x="3047619" y="4510913"/>
                  </a:lnTo>
                  <a:lnTo>
                    <a:pt x="0" y="451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3845" t="0" r="3845" b="0"/>
              </a:stretch>
            </a:blip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2781743" y="4806708"/>
            <a:ext cx="1627888" cy="997434"/>
          </a:xfrm>
          <a:custGeom>
            <a:avLst/>
            <a:gdLst/>
            <a:ahLst/>
            <a:cxnLst/>
            <a:rect r="r" b="b" t="t" l="l"/>
            <a:pathLst>
              <a:path h="997434" w="1627888">
                <a:moveTo>
                  <a:pt x="0" y="0"/>
                </a:moveTo>
                <a:lnTo>
                  <a:pt x="1627889" y="0"/>
                </a:lnTo>
                <a:lnTo>
                  <a:pt x="1627889" y="997434"/>
                </a:lnTo>
                <a:lnTo>
                  <a:pt x="0" y="9974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14 of 18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48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Configure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Identify Slots That Must Remain Empty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Select the five-part product. Identify front-side slots on the machine layout and set the restrictions.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the feeder slots. Check the machine diagram; confirm front-side slots 1–16.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3516058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Verify the front/rear slot mapping. Lock prohibited empty slots; this example locks 17–32.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572125" y="5364385"/>
            <a:ext cx="2285714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2-10a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Find empty slots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761857" y="5364385"/>
            <a:ext cx="2285714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2-10b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Lock feeder slots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2440756" y="5979795"/>
            <a:ext cx="346896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2-10c Lock / unlock all slots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38383" y="2228850"/>
            <a:ext cx="6320242" cy="3359681"/>
          </a:xfrm>
          <a:custGeom>
            <a:avLst/>
            <a:gdLst/>
            <a:ahLst/>
            <a:cxnLst/>
            <a:rect r="r" b="b" t="t" l="l"/>
            <a:pathLst>
              <a:path h="3359681" w="6320242">
                <a:moveTo>
                  <a:pt x="0" y="0"/>
                </a:moveTo>
                <a:lnTo>
                  <a:pt x="6320242" y="0"/>
                </a:lnTo>
                <a:lnTo>
                  <a:pt x="6320242" y="3359681"/>
                </a:lnTo>
                <a:lnTo>
                  <a:pt x="0" y="33596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15 of 18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49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Configure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Set the Tool Slot Restrictions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Select the five-part product. Identify front-side slots on the machine layout and set the restrictions.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Keep tool slots 1–4 available for this task.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220307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Keep tool slots 1–4 available. Lock empty slots 5–8, then auto-configure.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5572125" y="595122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2-10d Lock empty tool slots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9056933" y="194691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2-10e Auto-configure within limits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414225" y="1724442"/>
            <a:ext cx="6575914" cy="1237141"/>
          </a:xfrm>
          <a:custGeom>
            <a:avLst/>
            <a:gdLst/>
            <a:ahLst/>
            <a:cxnLst/>
            <a:rect r="r" b="b" t="t" l="l"/>
            <a:pathLst>
              <a:path h="1237141" w="6575914">
                <a:moveTo>
                  <a:pt x="0" y="0"/>
                </a:moveTo>
                <a:lnTo>
                  <a:pt x="6575914" y="0"/>
                </a:lnTo>
                <a:lnTo>
                  <a:pt x="6575914" y="1237141"/>
                </a:lnTo>
                <a:lnTo>
                  <a:pt x="0" y="1237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178079" y="3199708"/>
            <a:ext cx="1584796" cy="3112993"/>
          </a:xfrm>
          <a:custGeom>
            <a:avLst/>
            <a:gdLst/>
            <a:ahLst/>
            <a:cxnLst/>
            <a:rect r="r" b="b" t="t" l="l"/>
            <a:pathLst>
              <a:path h="3112993" w="1584796">
                <a:moveTo>
                  <a:pt x="0" y="0"/>
                </a:moveTo>
                <a:lnTo>
                  <a:pt x="1584796" y="0"/>
                </a:lnTo>
                <a:lnTo>
                  <a:pt x="1584796" y="3112992"/>
                </a:lnTo>
                <a:lnTo>
                  <a:pt x="0" y="31129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810750" y="3228283"/>
            <a:ext cx="1580802" cy="3105147"/>
          </a:xfrm>
          <a:custGeom>
            <a:avLst/>
            <a:gdLst/>
            <a:ahLst/>
            <a:cxnLst/>
            <a:rect r="r" b="b" t="t" l="l"/>
            <a:pathLst>
              <a:path h="3105147" w="1580802">
                <a:moveTo>
                  <a:pt x="0" y="0"/>
                </a:moveTo>
                <a:lnTo>
                  <a:pt x="1580802" y="0"/>
                </a:lnTo>
                <a:lnTo>
                  <a:pt x="1580802" y="3105147"/>
                </a:lnTo>
                <a:lnTo>
                  <a:pt x="0" y="31051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16 of 18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50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5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Part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Check Interference, Then Simulate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Select the five-part product. Identify front-side slots on the machine layout and set the restrictions.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Next → Flow Editor. Check pick/insert order, then collisions.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20307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Run Simulation; after initialization, click Start. Keep the cycle time and warnings for review.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704938" y="6433453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2-11 Setup and Flow Editor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9715500" y="6433453"/>
            <a:ext cx="19050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2-12 Check / simulate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17 of 18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51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New Part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Modify a Part Number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Internal database: find the original part and shape.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22030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Add to User Database, or edit Part Number directly.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9737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230910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Set Part Number to 9999; verify.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6884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04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945666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Click Overwrite and confirm the successful database update message.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5324475" y="1859947"/>
            <a:ext cx="5151120" cy="1188720"/>
            <a:chOff x="0" y="0"/>
            <a:chExt cx="6868160" cy="158496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6868160" cy="1584960"/>
            </a:xfrm>
            <a:custGeom>
              <a:avLst/>
              <a:gdLst/>
              <a:ahLst/>
              <a:cxnLst/>
              <a:rect r="r" b="b" t="t" l="l"/>
              <a:pathLst>
                <a:path h="1584960" w="6868160">
                  <a:moveTo>
                    <a:pt x="0" y="0"/>
                  </a:moveTo>
                  <a:lnTo>
                    <a:pt x="6868160" y="0"/>
                  </a:lnTo>
                  <a:lnTo>
                    <a:pt x="6868160" y="1584960"/>
                  </a:lnTo>
                  <a:lnTo>
                    <a:pt x="0" y="1584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6" t="0" r="3846" b="0"/>
              </a:stretch>
            </a:blipFill>
          </p:spPr>
        </p:sp>
      </p:grpSp>
      <p:sp>
        <p:nvSpPr>
          <p:cNvPr name="TextBox 49" id="49"/>
          <p:cNvSpPr txBox="true"/>
          <p:nvPr/>
        </p:nvSpPr>
        <p:spPr>
          <a:xfrm rot="0">
            <a:off x="5324475" y="3105912"/>
            <a:ext cx="51511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2-13  Original part number and Overwrite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5324475" y="3414427"/>
            <a:ext cx="5151120" cy="1188720"/>
            <a:chOff x="0" y="0"/>
            <a:chExt cx="6868160" cy="158496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868160" cy="1584960"/>
            </a:xfrm>
            <a:custGeom>
              <a:avLst/>
              <a:gdLst/>
              <a:ahLst/>
              <a:cxnLst/>
              <a:rect r="r" b="b" t="t" l="l"/>
              <a:pathLst>
                <a:path h="1584960" w="6868160">
                  <a:moveTo>
                    <a:pt x="0" y="0"/>
                  </a:moveTo>
                  <a:lnTo>
                    <a:pt x="6868160" y="0"/>
                  </a:lnTo>
                  <a:lnTo>
                    <a:pt x="6868160" y="1584960"/>
                  </a:lnTo>
                  <a:lnTo>
                    <a:pt x="0" y="1584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3846" t="0" r="3846" b="0"/>
              </a:stretch>
            </a:blipFill>
          </p:spPr>
        </p:sp>
      </p:grpSp>
      <p:sp>
        <p:nvSpPr>
          <p:cNvPr name="TextBox 52" id="52"/>
          <p:cNvSpPr txBox="true"/>
          <p:nvPr/>
        </p:nvSpPr>
        <p:spPr>
          <a:xfrm rot="0">
            <a:off x="5324475" y="4660297"/>
            <a:ext cx="51511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2-14  Change the part number to 9999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5324475" y="5106162"/>
            <a:ext cx="3299936" cy="658273"/>
            <a:chOff x="0" y="0"/>
            <a:chExt cx="4399915" cy="877697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399915" cy="877697"/>
            </a:xfrm>
            <a:custGeom>
              <a:avLst/>
              <a:gdLst/>
              <a:ahLst/>
              <a:cxnLst/>
              <a:rect r="r" b="b" t="t" l="l"/>
              <a:pathLst>
                <a:path h="877697" w="4399915">
                  <a:moveTo>
                    <a:pt x="0" y="0"/>
                  </a:moveTo>
                  <a:lnTo>
                    <a:pt x="4399915" y="0"/>
                  </a:lnTo>
                  <a:lnTo>
                    <a:pt x="4399915" y="877697"/>
                  </a:lnTo>
                  <a:lnTo>
                    <a:pt x="0" y="877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3851" t="0" r="3851" b="0"/>
              </a:stretch>
            </a:blipFill>
          </p:spPr>
        </p:sp>
      </p:grpSp>
      <p:sp>
        <p:nvSpPr>
          <p:cNvPr name="TextBox 55" id="55"/>
          <p:cNvSpPr txBox="true"/>
          <p:nvPr/>
        </p:nvSpPr>
        <p:spPr>
          <a:xfrm rot="0">
            <a:off x="5324475" y="5821585"/>
            <a:ext cx="3299936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2-15  Successful update message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2 | New Part and Front-Side Feeding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18 of 18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52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New Part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Update
Product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Configure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Verify the Update and Completion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This changes the original part number. To retain it, use Deep Clone as explained earlier in this chapter.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09800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Return to the user database.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667476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924651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Find the edited blue capacitor. Check its new part number.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6779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935158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Completion Check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3928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04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65001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□ Geometry unchanged.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□ Part no.: 9999 or assigned.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□ Update confirmed.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□ Check part no. vs. asset name.</a:t>
            </a:r>
          </a:p>
        </p:txBody>
      </p:sp>
      <p:grpSp>
        <p:nvGrpSpPr>
          <p:cNvPr name="Group 48" id="48"/>
          <p:cNvGrpSpPr/>
          <p:nvPr/>
        </p:nvGrpSpPr>
        <p:grpSpPr>
          <a:xfrm rot="0">
            <a:off x="5572125" y="1924050"/>
            <a:ext cx="6238875" cy="3790950"/>
            <a:chOff x="0" y="0"/>
            <a:chExt cx="8318500" cy="50546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318500" cy="5054600"/>
            </a:xfrm>
            <a:custGeom>
              <a:avLst/>
              <a:gdLst/>
              <a:ahLst/>
              <a:cxnLst/>
              <a:rect r="r" b="b" t="t" l="l"/>
              <a:pathLst>
                <a:path h="5054600" w="8318500">
                  <a:moveTo>
                    <a:pt x="0" y="0"/>
                  </a:moveTo>
                  <a:lnTo>
                    <a:pt x="8318500" y="0"/>
                  </a:lnTo>
                  <a:lnTo>
                    <a:pt x="8318500" y="5054600"/>
                  </a:lnTo>
                  <a:lnTo>
                    <a:pt x="0" y="505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19761" r="0" b="19761"/>
              </a:stretch>
            </a:blipFill>
          </p:spPr>
        </p:sp>
      </p:grpSp>
      <p:sp>
        <p:nvSpPr>
          <p:cNvPr name="TextBox 50" id="50"/>
          <p:cNvSpPr txBox="true"/>
          <p:nvPr/>
        </p:nvSpPr>
        <p:spPr>
          <a:xfrm rot="0">
            <a:off x="5572125" y="5829300"/>
            <a:ext cx="6238875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2-16  The user database shows the new part number 9999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DAHWcpRZqzI</dc:identifier>
  <dcterms:modified xsi:type="dcterms:W3CDTF">2011-08-01T06:04:30Z</dcterms:modified>
  <cp:revision>1</cp:revision>
  <dc:title>02 情境二｜新料號與前側供料｜中文第一版 20260928</dc:title>
</cp:coreProperties>
</file>