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embeddedFontLst>
    <p:embeddedFont>
      <p:font typeface="Noto Sans Bold" charset="1" panose="020B0802040504020204"/>
      <p:regular r:id="rId27"/>
    </p:embeddedFont>
    <p:embeddedFont>
      <p:font typeface="Noto Sans" charset="1" panose="020B0502040504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notesSlides/notesSlide5.xml" Type="http://schemas.openxmlformats.org/officeDocument/2006/relationships/notesSlide"/><Relationship Id="rId33" Target="notesSlides/notesSlide6.xml" Type="http://schemas.openxmlformats.org/officeDocument/2006/relationships/notesSlide"/><Relationship Id="rId34" Target="notesSlides/notesSlide7.xml" Type="http://schemas.openxmlformats.org/officeDocument/2006/relationships/notesSlide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38" Target="notesSlides/notesSlide11.xml" Type="http://schemas.openxmlformats.org/officeDocument/2006/relationships/notesSlide"/><Relationship Id="rId39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3.xml" Type="http://schemas.openxmlformats.org/officeDocument/2006/relationships/notesSlide"/><Relationship Id="rId41" Target="notesSlides/notesSlide14.xml" Type="http://schemas.openxmlformats.org/officeDocument/2006/relationships/notesSlide"/><Relationship Id="rId42" Target="notesSlides/notesSlide15.xml" Type="http://schemas.openxmlformats.org/officeDocument/2006/relationships/notesSlide"/><Relationship Id="rId43" Target="notesSlides/notesSlide16.xml" Type="http://schemas.openxmlformats.org/officeDocument/2006/relationships/notesSlide"/><Relationship Id="rId44" Target="notesSlides/notesSlide17.xml" Type="http://schemas.openxmlformats.org/officeDocument/2006/relationships/notesSlide"/><Relationship Id="rId45" Target="notesSlides/notesSlide18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23, "原教材頁": 23, "整合單元來源頁": null, "每頁建議分鐘": "3–5", "來源界線": "", "目標": "一頁準備五料BOM／零件表、原元件、同一Gerber、目標位置及機台前側／槽位圖，說明新增C932-2123與供料限制。", "未補齊證據": ["G-S2-PART", "S2-GAP-02"],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24, "原教材頁": 24, "整合單元來源頁": null, "每頁建議分鐘": "3–5", "來源界線": "", "目標": "用圖示呈現新舊料、Deep Clone、既有產品新增連結與標註、保存、機台／產品、前側配置、干涉確認、模擬與CT；不含隱藏2.6／2.7。", "未補齊證據": ["G-S2-PART", "S2-GAP-03",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26, "原教材頁": 26, "整合單元來源頁": 142, "每頁建議分鐘": "3–5", "來源界線": "本情境新料號為 C932-2123；畫面中的 495-2473-4 是舊操作範例。", "目標": "核對原元件後Deep Clone，設定新名稱與C932-2123，確認沒有覆寫原件。",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26, "原教材頁": 26, "整合單元來源頁": 143, "每頁建議分鐘": "3–5", "來源界線": "本情境新料號為 C932-2123；畫面中的 495-2473-4 是舊操作範例。", "目標": "核對原元件後Deep Clone，設定新名稱與C932-2123，確認沒有覆寫原件。",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27, "原教材頁": 27, "整合單元來源頁": 144, "每頁建議分鐘": "3–5", "來源界線": "本情境新料號為 C932-2123；畫面中的 495-2473-4 是舊操作範例。", "目標": "核對必要群組料號及Component資料，保存新資產與預覽，使用欄位對照圖。",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27, "原教材頁": 27, "整合單元來源頁": 145, "每頁建議分鐘": "3–5", "來源界線": "本情境新料號為 C932-2123；畫面中的 495-2473-4 是舊操作範例。", "目標": "核對必要群組料號及Component資料，保存新資產與預覽，使用欄位對照圖。",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28, "原教材頁": 28, "整合單元來源頁": 146, "每頁建議分鐘": "3–5", "來源界線": "本情境新料號為 C932-2123；畫面中的 495-2473-4 是舊操作範例。", "目標": "確認新舊料號並存，Product能找到新料，未驗證的重開結果不宣稱完成。",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29, "原教材頁": 29, "整合單元來源頁": null, "每頁建議分鐘": "3–5", "來源界線": "", "目標": "開啟既有Demo_Single_Board，核對原四料及標註，於產品新增並連結C932-2123，再完成新增位置的產品標註；保留原四料標註，TBD位置必須先依Gerber核對。",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30, "原教材頁": 30, "整合單元來源頁": null, "每頁建議分鐘": "3–5", "來源界線": "", "目標": "以整體結果核對原四料與新增料，完成預覽與保存。",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31, "原教材頁": 31, "整合單元來源頁": null, "每頁建議分鐘": "3–5", "來源界線": "", "目標": "用前側照片與槽位對照圖說明可用區域，不把舊槽號當作前後側證據。", "未補齊證據": ["S2-GAP-02"],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180,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181,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35, "原教材頁": 35, "整合單元來源頁": 184, "每頁建議分鐘": "3–5", "來源界線": "畫面沿用載具配置範例；本次以五料產品與現場前側槽位對照圖為準。", "目標": "同頁呈現流程與模擬結果，核對前側要求、加工範圍、CT與警告；操作引用已學方法。", "未補齊證據": ["S2-GAP-03",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25, "原教材頁": 25, "整合單元來源頁": 140, "每頁建議分鐘": "3–5", "來源界線": "延伸辨識：此功能會修改原料號；需要保留原料號時，請使用後續的深層複製。", "目標": "同頁對照相同規格／外形、不同製造商／料號，再圖解重用、修改、複製與新建的適用條件。",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25, "原教材頁": 25, "整合單元來源頁": 141, "每頁建議分鐘": "3–5", "來源界線": "延伸辨識：此功能會修改原料號；需要保留原料號時，請使用後續的深層複製。", "目標": "同頁對照相同規格／外形、不同製造商／料號，再圖解重用、修改、複製與新建的適用條件。",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41.jpeg" Type="http://schemas.openxmlformats.org/officeDocument/2006/relationships/image"/><Relationship Id="rId5" Target="../media/image42.jpe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8.jpeg" Type="http://schemas.openxmlformats.org/officeDocument/2006/relationships/image"/><Relationship Id="rId5" Target="../media/image49.jpe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情境二：相同外型新料號與限制前側供料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7128993" y="1623017"/>
            <a:ext cx="3014081" cy="1739308"/>
          </a:xfrm>
          <a:custGeom>
            <a:avLst/>
            <a:gdLst/>
            <a:ahLst/>
            <a:cxnLst/>
            <a:rect r="r" b="b" t="t" l="l"/>
            <a:pathLst>
              <a:path h="1739308" w="3014081">
                <a:moveTo>
                  <a:pt x="0" y="0"/>
                </a:moveTo>
                <a:lnTo>
                  <a:pt x="3014081" y="0"/>
                </a:lnTo>
                <a:lnTo>
                  <a:pt x="3014081" y="1739308"/>
                </a:lnTo>
                <a:lnTo>
                  <a:pt x="0" y="1739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591175" y="3582283"/>
            <a:ext cx="6394109" cy="3049498"/>
          </a:xfrm>
          <a:custGeom>
            <a:avLst/>
            <a:gdLst/>
            <a:ahLst/>
            <a:cxnLst/>
            <a:rect r="r" b="b" t="t" l="l"/>
            <a:pathLst>
              <a:path h="3049498" w="6394109">
                <a:moveTo>
                  <a:pt x="0" y="0"/>
                </a:moveTo>
                <a:lnTo>
                  <a:pt x="6394109" y="0"/>
                </a:lnTo>
                <a:lnTo>
                  <a:pt x="6394109" y="3049498"/>
                </a:lnTo>
                <a:lnTo>
                  <a:pt x="0" y="3049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35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更新素材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6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使用五料 BOM、零件料號表，以及相同板件與 Gerber。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新的零件身分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C932-2123 沿用藍色電容的教學外形與規格，改用另一個虛構供應商。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現場配置要求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本案全部供料器須安裝於已確認的機台前側區域。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36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快速導覽：新料到前側配置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元件與產品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深層複製 建立新料，再更新既有產品的連結與標註。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配置策略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先限制供料器區域，再由演算法完成配置。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確認與模擬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核對前側供料及干涉，再模擬並判讀 週期時間；新料與區域限制是本章主線。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5661" t="0" r="5661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3／18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37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開啟 深層複製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新料號使用 C932-2123；將畫面中的示範料號替換為此料號，並保持各群組一致。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電子零件。展開 新增零件 下拉選單，選擇 從資產深層複製。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將群組設為 所有群組，瀏覽縮圖並選擇藍色方形電容，按 確定。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6372144" y="1506855"/>
            <a:ext cx="4391106" cy="650207"/>
          </a:xfrm>
          <a:custGeom>
            <a:avLst/>
            <a:gdLst/>
            <a:ahLst/>
            <a:cxnLst/>
            <a:rect r="r" b="b" t="t" l="l"/>
            <a:pathLst>
              <a:path h="650207" w="4391106">
                <a:moveTo>
                  <a:pt x="0" y="0"/>
                </a:moveTo>
                <a:lnTo>
                  <a:pt x="4391106" y="0"/>
                </a:lnTo>
                <a:lnTo>
                  <a:pt x="4391106" y="650207"/>
                </a:lnTo>
                <a:lnTo>
                  <a:pt x="0" y="650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69387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036111" y="2555277"/>
            <a:ext cx="2361803" cy="1614097"/>
          </a:xfrm>
          <a:custGeom>
            <a:avLst/>
            <a:gdLst/>
            <a:ahLst/>
            <a:cxnLst/>
            <a:rect r="r" b="b" t="t" l="l"/>
            <a:pathLst>
              <a:path h="1614097" w="2361803">
                <a:moveTo>
                  <a:pt x="0" y="0"/>
                </a:moveTo>
                <a:lnTo>
                  <a:pt x="2361804" y="0"/>
                </a:lnTo>
                <a:lnTo>
                  <a:pt x="2361804" y="1614096"/>
                </a:lnTo>
                <a:lnTo>
                  <a:pt x="0" y="1614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8842851" y="2495550"/>
            <a:ext cx="3052620" cy="1673823"/>
          </a:xfrm>
          <a:custGeom>
            <a:avLst/>
            <a:gdLst/>
            <a:ahLst/>
            <a:cxnLst/>
            <a:rect r="r" b="b" t="t" l="l"/>
            <a:pathLst>
              <a:path h="1673823" w="3052620">
                <a:moveTo>
                  <a:pt x="0" y="0"/>
                </a:moveTo>
                <a:lnTo>
                  <a:pt x="3052620" y="0"/>
                </a:lnTo>
                <a:lnTo>
                  <a:pt x="3052620" y="1673823"/>
                </a:lnTo>
                <a:lnTo>
                  <a:pt x="0" y="16738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6749047" y="5006501"/>
            <a:ext cx="3637301" cy="1178859"/>
          </a:xfrm>
          <a:custGeom>
            <a:avLst/>
            <a:gdLst/>
            <a:ahLst/>
            <a:cxnLst/>
            <a:rect r="r" b="b" t="t" l="l"/>
            <a:pathLst>
              <a:path h="1178859" w="3637301">
                <a:moveTo>
                  <a:pt x="0" y="0"/>
                </a:moveTo>
                <a:lnTo>
                  <a:pt x="3637301" y="0"/>
                </a:lnTo>
                <a:lnTo>
                  <a:pt x="3637301" y="1178859"/>
                </a:lnTo>
                <a:lnTo>
                  <a:pt x="0" y="1178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7088505" y="6275070"/>
            <a:ext cx="309498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2-01d. 依照外型選擇對應的零件進行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clone。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27156" y="2165985"/>
            <a:ext cx="323139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2-01a. 選擇Electronic Component 模組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904964" y="4331970"/>
            <a:ext cx="262409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2-01b. 選擇Deep clone from asset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603522" y="4331970"/>
            <a:ext cx="1531278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2-01c. 選擇All groups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65721" y="2327182"/>
            <a:ext cx="6331237" cy="1503541"/>
          </a:xfrm>
          <a:custGeom>
            <a:avLst/>
            <a:gdLst/>
            <a:ahLst/>
            <a:cxnLst/>
            <a:rect r="r" b="b" t="t" l="l"/>
            <a:pathLst>
              <a:path h="1503541" w="6331237">
                <a:moveTo>
                  <a:pt x="0" y="0"/>
                </a:moveTo>
                <a:lnTo>
                  <a:pt x="6331237" y="0"/>
                </a:lnTo>
                <a:lnTo>
                  <a:pt x="6331237" y="1503541"/>
                </a:lnTo>
                <a:lnTo>
                  <a:pt x="0" y="1503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759565" y="4456176"/>
            <a:ext cx="4207069" cy="1876353"/>
          </a:xfrm>
          <a:custGeom>
            <a:avLst/>
            <a:gdLst/>
            <a:ahLst/>
            <a:cxnLst/>
            <a:rect r="r" b="b" t="t" l="l"/>
            <a:pathLst>
              <a:path h="1876353" w="4207069">
                <a:moveTo>
                  <a:pt x="0" y="0"/>
                </a:moveTo>
                <a:lnTo>
                  <a:pt x="4207069" y="0"/>
                </a:lnTo>
                <a:lnTo>
                  <a:pt x="4207069" y="1876353"/>
                </a:lnTo>
                <a:lnTo>
                  <a:pt x="0" y="187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4／18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設定新名稱與群組料號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新料號使用 C932-2123；將畫面中的示範料號替換為此料號，並保持各群組一致。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確認深層複製，將新資產名稱設為C932-2123。內部零件群組與使用者資料庫的群組料號也填C932-2123，按確認。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閱讀 從資產深層複製 提醒後按 確定，回到複製資產編輯畫面。預覽及專案檔仍須透過首次儲存處理。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623021" y="382133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2-01e. 輸入對應的料號 C932-2123。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347529" y="6407944"/>
            <a:ext cx="369108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2-01f. clone完畢的提醒。(請記得確認外型後存檔)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4268368"/>
            <a:ext cx="3374787" cy="1924681"/>
          </a:xfrm>
          <a:custGeom>
            <a:avLst/>
            <a:gdLst/>
            <a:ahLst/>
            <a:cxnLst/>
            <a:rect r="r" b="b" t="t" l="l"/>
            <a:pathLst>
              <a:path h="1924681" w="3374787">
                <a:moveTo>
                  <a:pt x="0" y="0"/>
                </a:moveTo>
                <a:lnTo>
                  <a:pt x="3374787" y="0"/>
                </a:lnTo>
                <a:lnTo>
                  <a:pt x="3374787" y="1924681"/>
                </a:lnTo>
                <a:lnTo>
                  <a:pt x="0" y="1924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0572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165987" y="4268368"/>
            <a:ext cx="2787486" cy="1450797"/>
          </a:xfrm>
          <a:custGeom>
            <a:avLst/>
            <a:gdLst/>
            <a:ahLst/>
            <a:cxnLst/>
            <a:rect r="r" b="b" t="t" l="l"/>
            <a:pathLst>
              <a:path h="1450797" w="2787486">
                <a:moveTo>
                  <a:pt x="0" y="0"/>
                </a:moveTo>
                <a:lnTo>
                  <a:pt x="2787486" y="0"/>
                </a:lnTo>
                <a:lnTo>
                  <a:pt x="2787486" y="1450798"/>
                </a:lnTo>
                <a:lnTo>
                  <a:pt x="0" y="1450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486400" y="1934726"/>
            <a:ext cx="3374787" cy="1898318"/>
          </a:xfrm>
          <a:custGeom>
            <a:avLst/>
            <a:gdLst/>
            <a:ahLst/>
            <a:cxnLst/>
            <a:rect r="r" b="b" t="t" l="l"/>
            <a:pathLst>
              <a:path h="1898318" w="3374787">
                <a:moveTo>
                  <a:pt x="0" y="0"/>
                </a:moveTo>
                <a:lnTo>
                  <a:pt x="3374787" y="0"/>
                </a:lnTo>
                <a:lnTo>
                  <a:pt x="3374787" y="1898317"/>
                </a:lnTo>
                <a:lnTo>
                  <a:pt x="0" y="1898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712218" y="2035864"/>
            <a:ext cx="1633462" cy="1603451"/>
          </a:xfrm>
          <a:custGeom>
            <a:avLst/>
            <a:gdLst/>
            <a:ahLst/>
            <a:cxnLst/>
            <a:rect r="r" b="b" t="t" l="l"/>
            <a:pathLst>
              <a:path h="1603451" w="1633462">
                <a:moveTo>
                  <a:pt x="0" y="0"/>
                </a:moveTo>
                <a:lnTo>
                  <a:pt x="1633462" y="0"/>
                </a:lnTo>
                <a:lnTo>
                  <a:pt x="1633462" y="1603451"/>
                </a:lnTo>
                <a:lnTo>
                  <a:pt x="0" y="16034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5／18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39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新增 AMBU 零件屬性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新料號使用 C932-2123；將畫面中的示範料號替換為此料號，並保持各群組一致。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在複製資產根節點按右鍵，選擇 新增資產屬性 下的 AMBU 零件屬性。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AMBU 零件屬性，在右側將 零件名稱 與 料號 設為 C932-2123。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486400" y="6316409"/>
            <a:ext cx="350832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2-02c.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新增 D30 機台零件屬性(AMBU Component)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371034" y="6316409"/>
            <a:ext cx="243211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2-02d. 於Property 核對與輸入料號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600700" y="3823518"/>
            <a:ext cx="2350893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2-02a. Zoom to Component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485334" y="3823518"/>
            <a:ext cx="243211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2-02b. Component Feature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4886325"/>
            <a:ext cx="3101208" cy="1392996"/>
          </a:xfrm>
          <a:custGeom>
            <a:avLst/>
            <a:gdLst/>
            <a:ahLst/>
            <a:cxnLst/>
            <a:rect r="r" b="b" t="t" l="l"/>
            <a:pathLst>
              <a:path h="1392996" w="3101208">
                <a:moveTo>
                  <a:pt x="0" y="0"/>
                </a:moveTo>
                <a:lnTo>
                  <a:pt x="3101208" y="0"/>
                </a:lnTo>
                <a:lnTo>
                  <a:pt x="3101208" y="1392996"/>
                </a:lnTo>
                <a:lnTo>
                  <a:pt x="0" y="139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0267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04030" y="1818012"/>
            <a:ext cx="3101208" cy="4461309"/>
          </a:xfrm>
          <a:custGeom>
            <a:avLst/>
            <a:gdLst/>
            <a:ahLst/>
            <a:cxnLst/>
            <a:rect r="r" b="b" t="t" l="l"/>
            <a:pathLst>
              <a:path h="4461309" w="3101208">
                <a:moveTo>
                  <a:pt x="0" y="0"/>
                </a:moveTo>
                <a:lnTo>
                  <a:pt x="3101208" y="0"/>
                </a:lnTo>
                <a:lnTo>
                  <a:pt x="3101208" y="4461309"/>
                </a:lnTo>
                <a:lnTo>
                  <a:pt x="0" y="44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732369" y="5384463"/>
            <a:ext cx="2679376" cy="787737"/>
          </a:xfrm>
          <a:custGeom>
            <a:avLst/>
            <a:gdLst/>
            <a:ahLst/>
            <a:cxnLst/>
            <a:rect r="r" b="b" t="t" l="l"/>
            <a:pathLst>
              <a:path h="787737" w="2679376">
                <a:moveTo>
                  <a:pt x="0" y="0"/>
                </a:moveTo>
                <a:lnTo>
                  <a:pt x="2679377" y="0"/>
                </a:lnTo>
                <a:lnTo>
                  <a:pt x="2679377" y="787737"/>
                </a:lnTo>
                <a:lnTo>
                  <a:pt x="0" y="7877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6／18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保存複製資產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新料號使用 C932-2123；將畫面中的示範料號替換為此料號，並保持各群組一致。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儲存至資料庫，核對 名稱、儲存位置與群組料號。在 預覽 區按 從三維視圖擷取，確認是複製的電容外型，再按 確定。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331309" y="6367829"/>
            <a:ext cx="240106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2-02f. 儲存零件於Library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613367" y="2104073"/>
            <a:ext cx="3371850" cy="23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Name：新零件資產外型名稱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613367" y="2390775"/>
            <a:ext cx="3371850" cy="23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Description：新零件通用資訊內容描述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613367" y="3802380"/>
            <a:ext cx="3371850" cy="94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Group membership: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加入以下群組(Internal Component Group與UIBU)，並且在該群組內定義對應料號(Member ID)皆為C932-2123。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2153315" y="6348174"/>
            <a:ext cx="265719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2-02e. 按下Capture from 3D view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562720" y="6361986"/>
            <a:ext cx="240106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2-02g. 儲存成功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689300" y="2221622"/>
            <a:ext cx="6121700" cy="3443456"/>
          </a:xfrm>
          <a:custGeom>
            <a:avLst/>
            <a:gdLst/>
            <a:ahLst/>
            <a:cxnLst/>
            <a:rect r="r" b="b" t="t" l="l"/>
            <a:pathLst>
              <a:path h="3443456" w="6121700">
                <a:moveTo>
                  <a:pt x="0" y="0"/>
                </a:moveTo>
                <a:lnTo>
                  <a:pt x="6121700" y="0"/>
                </a:lnTo>
                <a:lnTo>
                  <a:pt x="6121700" y="3443456"/>
                </a:lnTo>
                <a:lnTo>
                  <a:pt x="0" y="3443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7／18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41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開啟既有產品並新增料號連結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新料號使用 C932-2123；將畫面中的示範料號替換為此料號，並保持各群組一致。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開啟既有 Demo_Single_Board，選取零件清單、新增項目，點選料號連結。在使用者資料庫找到 C932-2123，完成新零件連結。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81181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保留原四種料號，依更新版零件清單建立第五種料號的位號；對應位置須與 Gerber 核對。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271117" y="5829300"/>
            <a:ext cx="284089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2-03. 回到Product透過BOM進行查找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02774" y="2164394"/>
            <a:ext cx="2110967" cy="1477677"/>
          </a:xfrm>
          <a:custGeom>
            <a:avLst/>
            <a:gdLst/>
            <a:ahLst/>
            <a:cxnLst/>
            <a:rect r="r" b="b" t="t" l="l"/>
            <a:pathLst>
              <a:path h="1477677" w="2110967">
                <a:moveTo>
                  <a:pt x="0" y="0"/>
                </a:moveTo>
                <a:lnTo>
                  <a:pt x="2110967" y="0"/>
                </a:lnTo>
                <a:lnTo>
                  <a:pt x="2110967" y="1477677"/>
                </a:lnTo>
                <a:lnTo>
                  <a:pt x="0" y="1477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701002" y="2149510"/>
            <a:ext cx="2110967" cy="1477677"/>
          </a:xfrm>
          <a:custGeom>
            <a:avLst/>
            <a:gdLst/>
            <a:ahLst/>
            <a:cxnLst/>
            <a:rect r="r" b="b" t="t" l="l"/>
            <a:pathLst>
              <a:path h="1477677" w="2110967">
                <a:moveTo>
                  <a:pt x="0" y="0"/>
                </a:moveTo>
                <a:lnTo>
                  <a:pt x="2110967" y="0"/>
                </a:lnTo>
                <a:lnTo>
                  <a:pt x="2110967" y="1477677"/>
                </a:lnTo>
                <a:lnTo>
                  <a:pt x="0" y="14776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964342" y="2126022"/>
            <a:ext cx="1965008" cy="1501165"/>
          </a:xfrm>
          <a:custGeom>
            <a:avLst/>
            <a:gdLst/>
            <a:ahLst/>
            <a:cxnLst/>
            <a:rect r="r" b="b" t="t" l="l"/>
            <a:pathLst>
              <a:path h="1501165" w="1965008">
                <a:moveTo>
                  <a:pt x="0" y="0"/>
                </a:moveTo>
                <a:lnTo>
                  <a:pt x="1965009" y="0"/>
                </a:lnTo>
                <a:lnTo>
                  <a:pt x="1965009" y="1501165"/>
                </a:lnTo>
                <a:lnTo>
                  <a:pt x="0" y="15011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390133" y="4194712"/>
            <a:ext cx="2156945" cy="1956007"/>
          </a:xfrm>
          <a:custGeom>
            <a:avLst/>
            <a:gdLst/>
            <a:ahLst/>
            <a:cxnLst/>
            <a:rect r="r" b="b" t="t" l="l"/>
            <a:pathLst>
              <a:path h="1956007" w="2156945">
                <a:moveTo>
                  <a:pt x="0" y="0"/>
                </a:moveTo>
                <a:lnTo>
                  <a:pt x="2156945" y="0"/>
                </a:lnTo>
                <a:lnTo>
                  <a:pt x="2156945" y="1956007"/>
                </a:lnTo>
                <a:lnTo>
                  <a:pt x="0" y="19560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895975" y="4113421"/>
            <a:ext cx="2323698" cy="2011154"/>
          </a:xfrm>
          <a:custGeom>
            <a:avLst/>
            <a:gdLst/>
            <a:ahLst/>
            <a:cxnLst/>
            <a:rect r="r" b="b" t="t" l="l"/>
            <a:pathLst>
              <a:path h="2011154" w="2323698">
                <a:moveTo>
                  <a:pt x="0" y="0"/>
                </a:moveTo>
                <a:lnTo>
                  <a:pt x="2323698" y="0"/>
                </a:lnTo>
                <a:lnTo>
                  <a:pt x="2323698" y="2011154"/>
                </a:lnTo>
                <a:lnTo>
                  <a:pt x="0" y="2011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6218133" y="914400"/>
            <a:ext cx="4003080" cy="722449"/>
          </a:xfrm>
          <a:custGeom>
            <a:avLst/>
            <a:gdLst/>
            <a:ahLst/>
            <a:cxnLst/>
            <a:rect r="r" b="b" t="t" l="l"/>
            <a:pathLst>
              <a:path h="722449" w="4003080">
                <a:moveTo>
                  <a:pt x="0" y="0"/>
                </a:moveTo>
                <a:lnTo>
                  <a:pt x="4003080" y="0"/>
                </a:lnTo>
                <a:lnTo>
                  <a:pt x="4003080" y="722449"/>
                </a:lnTo>
                <a:lnTo>
                  <a:pt x="0" y="7224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8／18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42 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更新產品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更新既有產品的連結與標註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開啟 Demo_Single_Board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檢查原四料 BOM 連結及標註，保留既有內容。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新增產品料號連結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加入 C932-2123，在同一 Gerber 確認額外且適用的位置。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建立新的產品標註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6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依已確認的位號框選封裝輪廓並核對方向。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6159387" y="1722120"/>
            <a:ext cx="397436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2-04a. 透過Import BOM進行批量匯入料號與零件位置名稱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057824" y="3842385"/>
            <a:ext cx="233230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2-04b. 欄位對應Mapping設定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387168" y="6275070"/>
            <a:ext cx="154474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2-04c. 匯入成功結果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811969" y="6275070"/>
            <a:ext cx="1544742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2-04d. Insertion標註後，preview結果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67388" y="1476375"/>
            <a:ext cx="982838" cy="1124053"/>
          </a:xfrm>
          <a:custGeom>
            <a:avLst/>
            <a:gdLst/>
            <a:ahLst/>
            <a:cxnLst/>
            <a:rect r="r" b="b" t="t" l="l"/>
            <a:pathLst>
              <a:path h="1124053" w="982838">
                <a:moveTo>
                  <a:pt x="0" y="0"/>
                </a:moveTo>
                <a:lnTo>
                  <a:pt x="982837" y="0"/>
                </a:lnTo>
                <a:lnTo>
                  <a:pt x="982837" y="1124053"/>
                </a:lnTo>
                <a:lnTo>
                  <a:pt x="0" y="1124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9036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334250" y="1435575"/>
            <a:ext cx="3627031" cy="1148400"/>
          </a:xfrm>
          <a:custGeom>
            <a:avLst/>
            <a:gdLst/>
            <a:ahLst/>
            <a:cxnLst/>
            <a:rect r="r" b="b" t="t" l="l"/>
            <a:pathLst>
              <a:path h="1148400" w="3627031">
                <a:moveTo>
                  <a:pt x="0" y="0"/>
                </a:moveTo>
                <a:lnTo>
                  <a:pt x="3627031" y="0"/>
                </a:lnTo>
                <a:lnTo>
                  <a:pt x="3627031" y="1148400"/>
                </a:lnTo>
                <a:lnTo>
                  <a:pt x="0" y="1148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3096633" y="3100694"/>
            <a:ext cx="3234617" cy="1369955"/>
          </a:xfrm>
          <a:custGeom>
            <a:avLst/>
            <a:gdLst/>
            <a:ahLst/>
            <a:cxnLst/>
            <a:rect r="r" b="b" t="t" l="l"/>
            <a:pathLst>
              <a:path h="1369955" w="3234617">
                <a:moveTo>
                  <a:pt x="0" y="0"/>
                </a:moveTo>
                <a:lnTo>
                  <a:pt x="3234617" y="0"/>
                </a:lnTo>
                <a:lnTo>
                  <a:pt x="3234617" y="1369955"/>
                </a:lnTo>
                <a:lnTo>
                  <a:pt x="0" y="1369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581785" y="3076575"/>
            <a:ext cx="4070628" cy="1418193"/>
          </a:xfrm>
          <a:custGeom>
            <a:avLst/>
            <a:gdLst/>
            <a:ahLst/>
            <a:cxnLst/>
            <a:rect r="r" b="b" t="t" l="l"/>
            <a:pathLst>
              <a:path h="1418193" w="4070628">
                <a:moveTo>
                  <a:pt x="0" y="0"/>
                </a:moveTo>
                <a:lnTo>
                  <a:pt x="4070629" y="0"/>
                </a:lnTo>
                <a:lnTo>
                  <a:pt x="4070629" y="1418193"/>
                </a:lnTo>
                <a:lnTo>
                  <a:pt x="0" y="14181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793585" y="4887302"/>
            <a:ext cx="3684005" cy="1605020"/>
          </a:xfrm>
          <a:custGeom>
            <a:avLst/>
            <a:gdLst/>
            <a:ahLst/>
            <a:cxnLst/>
            <a:rect r="r" b="b" t="t" l="l"/>
            <a:pathLst>
              <a:path h="1605020" w="3684005">
                <a:moveTo>
                  <a:pt x="0" y="0"/>
                </a:moveTo>
                <a:lnTo>
                  <a:pt x="3684004" y="0"/>
                </a:lnTo>
                <a:lnTo>
                  <a:pt x="3684004" y="1605020"/>
                </a:lnTo>
                <a:lnTo>
                  <a:pt x="0" y="16050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6771423" y="4989757"/>
            <a:ext cx="4355205" cy="1257978"/>
          </a:xfrm>
          <a:custGeom>
            <a:avLst/>
            <a:gdLst/>
            <a:ahLst/>
            <a:cxnLst/>
            <a:rect r="r" b="b" t="t" l="l"/>
            <a:pathLst>
              <a:path h="1257978" w="4355205">
                <a:moveTo>
                  <a:pt x="0" y="0"/>
                </a:moveTo>
                <a:lnTo>
                  <a:pt x="4355205" y="0"/>
                </a:lnTo>
                <a:lnTo>
                  <a:pt x="4355205" y="1257978"/>
                </a:lnTo>
                <a:lnTo>
                  <a:pt x="0" y="12579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9／18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43 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更新產品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預覽並保存五料產品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09762" y="16573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保存更新版本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09762" y="20097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使用清楚的名稱／版次與最新預覽，保存後在 配方 查找。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229348" y="2705100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2-05a. Save to Library and Naming Product Name.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700605" y="4577069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2-05b. Save to Product into Product Catalog Library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532165" y="6501176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2-05c. Capture 3D Preview Image and Press OK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581785" y="1344011"/>
            <a:ext cx="4192486" cy="4978175"/>
          </a:xfrm>
          <a:custGeom>
            <a:avLst/>
            <a:gdLst/>
            <a:ahLst/>
            <a:cxnLst/>
            <a:rect r="r" b="b" t="t" l="l"/>
            <a:pathLst>
              <a:path h="4978175" w="4192486">
                <a:moveTo>
                  <a:pt x="0" y="0"/>
                </a:moveTo>
                <a:lnTo>
                  <a:pt x="4192486" y="0"/>
                </a:lnTo>
                <a:lnTo>
                  <a:pt x="4192486" y="4978174"/>
                </a:lnTo>
                <a:lnTo>
                  <a:pt x="0" y="4978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10／18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44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確認機台前側與允許區域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理解現場要求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66950"/>
            <a:ext cx="3667125" cy="789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限制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供料器僅安裝在前側(1-16)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工具安裝前側(1-4)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194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學習</a:t>
            </a: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軟體操作設定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571875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依照當前限制條件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學習如何設定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859950" y="6366510"/>
            <a:ext cx="163615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2-06. 空機台配置示意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295900" y="2371700"/>
            <a:ext cx="6367024" cy="3581451"/>
          </a:xfrm>
          <a:custGeom>
            <a:avLst/>
            <a:gdLst/>
            <a:ahLst/>
            <a:cxnLst/>
            <a:rect r="r" b="b" t="t" l="l"/>
            <a:pathLst>
              <a:path h="3581451" w="6367024">
                <a:moveTo>
                  <a:pt x="0" y="0"/>
                </a:moveTo>
                <a:lnTo>
                  <a:pt x="6367024" y="0"/>
                </a:lnTo>
                <a:lnTo>
                  <a:pt x="6367024" y="3581450"/>
                </a:lnTo>
                <a:lnTo>
                  <a:pt x="0" y="3581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11／18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45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選擇機台與更新後的產品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先確認產品，再設定裝載條件；供料區域限制留在後續步驟。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38375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在配方建立專案中，選擇空機台，再選已保存的Demo_Single_Board_New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943848" y="6060474"/>
            <a:ext cx="135845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2-07. 建立新專案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412737" y="1541680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0"/>
                </a:lnTo>
                <a:lnTo>
                  <a:pt x="0" y="234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173080" y="1635559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412737" y="4059028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173080" y="4121584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12／18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46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設定產品與機台結合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6404420" y="6540103"/>
            <a:ext cx="135845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2-08. 新專案配置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13／18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47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AutoShape 28" id="28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9" id="29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配置設定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924050" y="3971925"/>
            <a:ext cx="9886950" cy="506212"/>
          </a:xfrm>
          <a:custGeom>
            <a:avLst/>
            <a:gdLst/>
            <a:ahLst/>
            <a:cxnLst/>
            <a:rect r="r" b="b" t="t" l="l"/>
            <a:pathLst>
              <a:path h="506212" w="9886950">
                <a:moveTo>
                  <a:pt x="0" y="0"/>
                </a:moveTo>
                <a:lnTo>
                  <a:pt x="9886950" y="0"/>
                </a:lnTo>
                <a:lnTo>
                  <a:pt x="9886950" y="506212"/>
                </a:lnTo>
                <a:lnTo>
                  <a:pt x="0" y="506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924050" y="2905125"/>
            <a:ext cx="9886950" cy="514533"/>
          </a:xfrm>
          <a:custGeom>
            <a:avLst/>
            <a:gdLst/>
            <a:ahLst/>
            <a:cxnLst/>
            <a:rect r="r" b="b" t="t" l="l"/>
            <a:pathLst>
              <a:path h="514533" w="9886950">
                <a:moveTo>
                  <a:pt x="0" y="0"/>
                </a:moveTo>
                <a:lnTo>
                  <a:pt x="9886950" y="0"/>
                </a:lnTo>
                <a:lnTo>
                  <a:pt x="9886950" y="514533"/>
                </a:lnTo>
                <a:lnTo>
                  <a:pt x="0" y="514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924050" y="1838325"/>
            <a:ext cx="9886950" cy="656493"/>
          </a:xfrm>
          <a:custGeom>
            <a:avLst/>
            <a:gdLst/>
            <a:ahLst/>
            <a:cxnLst/>
            <a:rect r="r" b="b" t="t" l="l"/>
            <a:pathLst>
              <a:path h="656493" w="9886950">
                <a:moveTo>
                  <a:pt x="0" y="0"/>
                </a:moveTo>
                <a:lnTo>
                  <a:pt x="9886950" y="0"/>
                </a:lnTo>
                <a:lnTo>
                  <a:pt x="9886950" y="656493"/>
                </a:lnTo>
                <a:lnTo>
                  <a:pt x="0" y="656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924050" y="5038725"/>
            <a:ext cx="9886950" cy="545323"/>
          </a:xfrm>
          <a:custGeom>
            <a:avLst/>
            <a:gdLst/>
            <a:ahLst/>
            <a:cxnLst/>
            <a:rect r="r" b="b" t="t" l="l"/>
            <a:pathLst>
              <a:path h="545323" w="9886950">
                <a:moveTo>
                  <a:pt x="0" y="0"/>
                </a:moveTo>
                <a:lnTo>
                  <a:pt x="9886950" y="0"/>
                </a:lnTo>
                <a:lnTo>
                  <a:pt x="9886950" y="545323"/>
                </a:lnTo>
                <a:lnTo>
                  <a:pt x="0" y="5453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4732986" y="2524125"/>
            <a:ext cx="3238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2-09a. 配置說明：固定01槽位空配置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732986" y="3500437"/>
            <a:ext cx="4337229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2-09b. 配置說明：啟用02槽位，但仍指定空配置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732986" y="4514850"/>
            <a:ext cx="649846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2-09c. 配置說明：啟用07槽位，指定配置Tube_3_box 供料器供 835-1A-F-V 料件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732986" y="5600700"/>
            <a:ext cx="550840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2-09d. 槽位 09 未鎖定；現有供料器可由演算法重新配置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572125" y="1924050"/>
            <a:ext cx="2285714" cy="3383185"/>
            <a:chOff x="0" y="0"/>
            <a:chExt cx="3047619" cy="45109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47619" cy="4510913"/>
            </a:xfrm>
            <a:custGeom>
              <a:avLst/>
              <a:gdLst/>
              <a:ahLst/>
              <a:cxnLst/>
              <a:rect r="r" b="b" t="t" l="l"/>
              <a:pathLst>
                <a:path h="4510913" w="3047619">
                  <a:moveTo>
                    <a:pt x="0" y="0"/>
                  </a:moveTo>
                  <a:lnTo>
                    <a:pt x="3047619" y="0"/>
                  </a:lnTo>
                  <a:lnTo>
                    <a:pt x="3047619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8761857" y="1924050"/>
            <a:ext cx="2285714" cy="3383185"/>
            <a:chOff x="0" y="0"/>
            <a:chExt cx="3047619" cy="451091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047619" cy="4510913"/>
            </a:xfrm>
            <a:custGeom>
              <a:avLst/>
              <a:gdLst/>
              <a:ahLst/>
              <a:cxnLst/>
              <a:rect r="r" b="b" t="t" l="l"/>
              <a:pathLst>
                <a:path h="4510913" w="3047619">
                  <a:moveTo>
                    <a:pt x="0" y="0"/>
                  </a:moveTo>
                  <a:lnTo>
                    <a:pt x="3047619" y="0"/>
                  </a:lnTo>
                  <a:lnTo>
                    <a:pt x="3047619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5" t="0" r="3845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2781743" y="4806708"/>
            <a:ext cx="1627888" cy="997434"/>
          </a:xfrm>
          <a:custGeom>
            <a:avLst/>
            <a:gdLst/>
            <a:ahLst/>
            <a:cxnLst/>
            <a:rect r="r" b="b" t="t" l="l"/>
            <a:pathLst>
              <a:path h="997434" w="1627888">
                <a:moveTo>
                  <a:pt x="0" y="0"/>
                </a:moveTo>
                <a:lnTo>
                  <a:pt x="1627889" y="0"/>
                </a:lnTo>
                <a:lnTo>
                  <a:pt x="1627889" y="997434"/>
                </a:lnTo>
                <a:lnTo>
                  <a:pt x="0" y="9974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14／18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48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找到需保留空置的槽位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選擇本次五料產品，依現場機台配置圖辨識前側可用槽位，再設定配置限制。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切換至供料器槽位，依現場機台照片／配置圖辨識前側與非前側區域；先確認待保留槽位為空。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160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核對前後側槽位後，本例鎖定 17–32 號空槽，僅允許前側自動配置。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5364385"/>
            <a:ext cx="228571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2-10a.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找到需保留空置的槽位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761857" y="5364385"/>
            <a:ext cx="228571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2-10b.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鎖定空的供料器槽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40756" y="5979795"/>
            <a:ext cx="346896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2-10c. hint:單點Lock字體可全部Lock/unLock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38383" y="2228850"/>
            <a:ext cx="6320242" cy="3359681"/>
          </a:xfrm>
          <a:custGeom>
            <a:avLst/>
            <a:gdLst/>
            <a:ahLst/>
            <a:cxnLst/>
            <a:rect r="r" b="b" t="t" l="l"/>
            <a:pathLst>
              <a:path h="3359681" w="6320242">
                <a:moveTo>
                  <a:pt x="0" y="0"/>
                </a:moveTo>
                <a:lnTo>
                  <a:pt x="6320242" y="0"/>
                </a:lnTo>
                <a:lnTo>
                  <a:pt x="6320242" y="3359681"/>
                </a:lnTo>
                <a:lnTo>
                  <a:pt x="0" y="3359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15／18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49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設定本案工具槽位限制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選擇本次五料產品，依現場機台配置圖辨識前側可用槽位，再設定配置限制。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本案另要求工具使用 1–4 槽；工具限制須依本案條件設定。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20307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依右圖保留工具槽 1–4 可用，鎖定空置的 5–8 槽，再啟動自動配置。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572125" y="595122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2-10d. 工具鎖定空配置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9056933" y="194691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2-10e. 依指定規畫進行自動配置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14225" y="1724442"/>
            <a:ext cx="6575914" cy="1237141"/>
          </a:xfrm>
          <a:custGeom>
            <a:avLst/>
            <a:gdLst/>
            <a:ahLst/>
            <a:cxnLst/>
            <a:rect r="r" b="b" t="t" l="l"/>
            <a:pathLst>
              <a:path h="1237141" w="6575914">
                <a:moveTo>
                  <a:pt x="0" y="0"/>
                </a:moveTo>
                <a:lnTo>
                  <a:pt x="6575914" y="0"/>
                </a:lnTo>
                <a:lnTo>
                  <a:pt x="6575914" y="1237141"/>
                </a:lnTo>
                <a:lnTo>
                  <a:pt x="0" y="1237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178079" y="3199708"/>
            <a:ext cx="1584796" cy="3112993"/>
          </a:xfrm>
          <a:custGeom>
            <a:avLst/>
            <a:gdLst/>
            <a:ahLst/>
            <a:cxnLst/>
            <a:rect r="r" b="b" t="t" l="l"/>
            <a:pathLst>
              <a:path h="3112993" w="1584796">
                <a:moveTo>
                  <a:pt x="0" y="0"/>
                </a:moveTo>
                <a:lnTo>
                  <a:pt x="1584796" y="0"/>
                </a:lnTo>
                <a:lnTo>
                  <a:pt x="1584796" y="3112992"/>
                </a:lnTo>
                <a:lnTo>
                  <a:pt x="0" y="31129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810750" y="3228283"/>
            <a:ext cx="1580802" cy="3105147"/>
          </a:xfrm>
          <a:custGeom>
            <a:avLst/>
            <a:gdLst/>
            <a:ahLst/>
            <a:cxnLst/>
            <a:rect r="r" b="b" t="t" l="l"/>
            <a:pathLst>
              <a:path h="3105147" w="1580802">
                <a:moveTo>
                  <a:pt x="0" y="0"/>
                </a:moveTo>
                <a:lnTo>
                  <a:pt x="1580802" y="0"/>
                </a:lnTo>
                <a:lnTo>
                  <a:pt x="1580802" y="3105147"/>
                </a:lnTo>
                <a:lnTo>
                  <a:pt x="0" y="31051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16／18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5／5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新料號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確認干涉，再執行模擬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選擇本次五料產品，依現場機台配置圖辨識前側可用槽位，再設定配置限制。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按下一步到流程編輯器，核對取料與插件順序，先確認干涉狀態。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再執行模擬，初始化完成後按開始。等待本案完成，保留警告及週期時間供結果核對。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704938" y="643345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2-11. 配置結果與流程編輯器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715500" y="6433453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2-12.  碰撞檢查與模擬結果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17／18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51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修改料號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切換 內部資料庫，找到相同外型與原料號的資產。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 加入使用者資料庫。若已顯示 料號 與 覆寫，可直接編輯。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9737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23091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將 料號 改成9999，核對內容。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6884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9456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 覆寫，確認出現 零件已覆寫至資料庫。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324475" y="1859947"/>
            <a:ext cx="5151120" cy="1188720"/>
            <a:chOff x="0" y="0"/>
            <a:chExt cx="6868160" cy="158496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868160" cy="1584960"/>
            </a:xfrm>
            <a:custGeom>
              <a:avLst/>
              <a:gdLst/>
              <a:ahLst/>
              <a:cxnLst/>
              <a:rect r="r" b="b" t="t" l="l"/>
              <a:pathLst>
                <a:path h="1584960" w="6868160">
                  <a:moveTo>
                    <a:pt x="0" y="0"/>
                  </a:moveTo>
                  <a:lnTo>
                    <a:pt x="6868160" y="0"/>
                  </a:lnTo>
                  <a:lnTo>
                    <a:pt x="6868160" y="1584960"/>
                  </a:lnTo>
                  <a:lnTo>
                    <a:pt x="0" y="1584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6" t="0" r="3846" b="0"/>
              </a:stretch>
            </a:blip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5324475" y="3105912"/>
            <a:ext cx="51511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2-13　原料號與 覆寫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5324475" y="3414427"/>
            <a:ext cx="5151120" cy="1188720"/>
            <a:chOff x="0" y="0"/>
            <a:chExt cx="6868160" cy="158496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868160" cy="1584960"/>
            </a:xfrm>
            <a:custGeom>
              <a:avLst/>
              <a:gdLst/>
              <a:ahLst/>
              <a:cxnLst/>
              <a:rect r="r" b="b" t="t" l="l"/>
              <a:pathLst>
                <a:path h="1584960" w="6868160">
                  <a:moveTo>
                    <a:pt x="0" y="0"/>
                  </a:moveTo>
                  <a:lnTo>
                    <a:pt x="6868160" y="0"/>
                  </a:lnTo>
                  <a:lnTo>
                    <a:pt x="6868160" y="1584960"/>
                  </a:lnTo>
                  <a:lnTo>
                    <a:pt x="0" y="1584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6" t="0" r="3846" b="0"/>
              </a:stretch>
            </a:blipFill>
          </p:spPr>
        </p:sp>
      </p:grpSp>
      <p:sp>
        <p:nvSpPr>
          <p:cNvPr name="TextBox 52" id="52"/>
          <p:cNvSpPr txBox="true"/>
          <p:nvPr/>
        </p:nvSpPr>
        <p:spPr>
          <a:xfrm rot="0">
            <a:off x="5324475" y="4660297"/>
            <a:ext cx="51511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2-14　料號 改為9999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5324475" y="5106162"/>
            <a:ext cx="3299936" cy="658273"/>
            <a:chOff x="0" y="0"/>
            <a:chExt cx="4399915" cy="87769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399915" cy="877697"/>
            </a:xfrm>
            <a:custGeom>
              <a:avLst/>
              <a:gdLst/>
              <a:ahLst/>
              <a:cxnLst/>
              <a:rect r="r" b="b" t="t" l="l"/>
              <a:pathLst>
                <a:path h="877697" w="4399915">
                  <a:moveTo>
                    <a:pt x="0" y="0"/>
                  </a:moveTo>
                  <a:lnTo>
                    <a:pt x="4399915" y="0"/>
                  </a:lnTo>
                  <a:lnTo>
                    <a:pt x="4399915" y="877697"/>
                  </a:lnTo>
                  <a:lnTo>
                    <a:pt x="0" y="877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3851" t="0" r="3851" b="0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5324475" y="5821585"/>
            <a:ext cx="3299936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2-15　提交後的更新成功訊息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情境二｜新料號與前側供料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18／18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52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新料號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更新產品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更新結果與完成檢查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延伸辨識：此功能會修改原料號；需要保留原料號時，請使用本章前面的深層複製。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回到使用者資料庫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24651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找到本次修改的藍色方形電容，將清單結果與自己設定的新值對照。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6779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935158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完成檢查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3928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65001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外形保持不變。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料號為 9999 或本次指定值。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已顯示更新成功訊息。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能區分料號與資產名稱。</a:t>
            </a:r>
          </a:p>
        </p:txBody>
      </p:sp>
      <p:grpSp>
        <p:nvGrpSpPr>
          <p:cNvPr name="Group 48" id="48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19761" r="0" b="19761"/>
              </a:stretch>
            </a:blipFill>
          </p:spPr>
        </p:sp>
      </p:grpSp>
      <p:sp>
        <p:nvSpPr>
          <p:cNvPr name="TextBox 50" id="50"/>
          <p:cNvSpPr txBox="true"/>
          <p:nvPr/>
        </p:nvSpPr>
        <p:spPr>
          <a:xfrm rot="0">
            <a:off x="5572125" y="5829300"/>
            <a:ext cx="623887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2-16　使用者資料庫 已顯示新料號9999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DAHWcpRZqzI</dc:identifier>
  <dcterms:modified xsi:type="dcterms:W3CDTF">2011-08-01T06:04:30Z</dcterms:modified>
  <cp:revision>1</cp:revision>
  <dc:title>02 情境二｜新料號與前側供料｜中文第一版 20260928</dc:title>
</cp:coreProperties>
</file>