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embeddedFontLst>
    <p:embeddedFont>
      <p:font typeface="Noto Sans" charset="1" panose="020B0502040504020204"/>
      <p:regular r:id="rId27"/>
    </p:embeddedFont>
    <p:embeddedFont>
      <p:font typeface="Noto Sans Bold" charset="1" panose="020B0802040504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notesSlides/notesSlide5.xml" Type="http://schemas.openxmlformats.org/officeDocument/2006/relationships/notesSlide"/><Relationship Id="rId33" Target="notesSlides/notesSlide6.xml" Type="http://schemas.openxmlformats.org/officeDocument/2006/relationships/notesSlide"/><Relationship Id="rId34" Target="notesSlides/notesSlide7.xml" Type="http://schemas.openxmlformats.org/officeDocument/2006/relationships/notesSlide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38" Target="notesSlides/notesSlide11.xml" Type="http://schemas.openxmlformats.org/officeDocument/2006/relationships/notesSlide"/><Relationship Id="rId39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3.xml" Type="http://schemas.openxmlformats.org/officeDocument/2006/relationships/notesSlide"/><Relationship Id="rId41" Target="notesSlides/notesSlide14.xml" Type="http://schemas.openxmlformats.org/officeDocument/2006/relationships/notesSlide"/><Relationship Id="rId42" Target="notesSlides/notesSlide15.xml" Type="http://schemas.openxmlformats.org/officeDocument/2006/relationships/notesSlide"/><Relationship Id="rId43" Target="notesSlides/notesSlide16.xml" Type="http://schemas.openxmlformats.org/officeDocument/2006/relationships/notesSlide"/><Relationship Id="rId44" Target="notesSlides/notesSlide17.xml" Type="http://schemas.openxmlformats.org/officeDocument/2006/relationships/notesSlide"/><Relationship Id="rId45" Target="notesSlides/notesSlide18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36, "原教材頁": 43, "整合單元來源頁": null, "每頁建議分鐘": "3–5", "來源界線": "", "目標": "一頁圖解單板、四料表、連板配置圖及給定機台配置；兩板是成果，八位置表為參考，圖面尺寸須確認。", "未補齊證據": ["S3-GAP-05", 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37, "原教材頁": 44, "整合單元來源頁": null, "每頁建議分鐘": "3–5", "來源界線": "", "目標": "用概念圖呈現一份單板依圖成為二連板、保存、選機台／產品、給定配置、干涉確認、兩模式模擬及CT判讀；不預設跨板較快。", "未補齊證據": ["S3-GAP-04"],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38, "原教材頁": 45, "整合單元來源頁": 156, "每頁建議分鐘": "3–5", "來源界線": "", "目標": "同頁建立Panel、載入單板並依圖設定數量及偏移，以排列圖帶設定。", "未補齊證據": ["S3-GAP-05"],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39, "原教材頁": 46, "整合單元來源頁": 157, "每頁建議分鐘": "3–5", "來源界線": "", "目標": "套用後核對兩個子板的位置、方向及来源身分，觀察結果並說明對應。", "未補齊證據": ["S3-GAP-01", 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40, "原教材頁": 47, "整合單元來源頁": 158, "每頁建議分鐘": "3–5", "來源界線": "", "目標": "組合外框生成、定位及整體Workpart設定，核對本案尺寸及定位資料。", "未補齊證據": ["S3-GAP-05"],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40, "原教材頁": 47, "整合單元來源頁": 159, "每頁建議分鐘": "3–5", "來源界線": "", "目標": "組合外框生成、定位及整體Workpart設定，核對本案尺寸及定位資料。", "未補齊證據": ["S3-GAP-05"],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40, "原教材頁": 47, "整合單元來源頁": 160, "每頁建議分鐘": "3–5", "來源界線": "", "目標": "組合外框生成、定位及整體Workpart設定，核對本案尺寸及定位資料。", "未補齊證據": ["S3-GAP-05"],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40, "原教材頁": 47, "整合單元來源頁": 160, "每頁建議分鐘": "3–5", "來源界線": "", "目標": "組合外框生成、定位及整體Workpart設定，核對本案尺寸及定位資料。", "未補齊證據": ["S3-GAP-05"],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41, "原教材頁": 48, "整合單元來源頁": 161, "每頁建議分鐘": "3–5", "來源界線": "", "目標": "保存並核對兩板各四位置、四料各兩顆，結果與數量檢查同頁。", "未補齊證據": ["S3-GAP-01"],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42, "原教材頁": 49, "整合單元來源頁": 172, "每頁建議分鐘": "3–5", "來源界線": "本次為二連板、共八個加工位置；沿用指定配置，比較兩種加工模式。", "目標": "用四料／配件／槽位表建立Recipe，選本次連板並確認安裝條件。", "未補齊證據": ["S3-GAP-02"],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42, "原教材頁": 49, "整合單元來源頁": 173, "每頁建議分鐘": "3–5", "來源界線": "本次為二連板、共八個加工位置；沿用指定配置，比較兩種加工模式。", "目標": "用四料／配件／槽位表建立Recipe，選本次連板並確認安裝條件。", "未補齊證據": ["S3-GAP-02"],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42, "原教材頁": 49, "整合單元來源頁": 173, "每頁建議分鐘": "3–5", "來源界線": "本次為二連板、共八個加工位置；沿用指定配置，比較兩種加工模式。", "目標": "用四料／配件／槽位表建立Recipe，選本次連板並確認安裝條件。", "未補齊證據": ["S3-GAP-02"],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43, "原教材頁": 50, "整合單元來源頁": 174, "每頁建議分鐘": "3–5", "來源界線": "本次為二連板、共八個加工位置；沿用指定配置，比較兩種加工模式。", "目標": "以一組Feeder示範核對或指定，其餘用表格核對；完整多槽跟做另計。", "未補齊證據": ["S3-GAP-02"],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44, "原教材頁": 51, "整合單元來源頁": 175, "每頁建議分鐘": "3–5", "來源界線": "本次為二連板、共八個加工位置；沿用指定配置，比較兩種加工模式。", "目標": "以一組Tool示範後核對全部配置，不因兩板任意倍增配件。", "未補齊證據": ["S3-GAP-02"],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45, "原教材頁": 52, "整合單元來源頁": null, "每頁建議分鐘": "3–5", "來源界線": "", "目標": "核對產品、加工範圍與資源，保存可追溯副本，準備相同條件比較。", "未補齊證據": ["S3-GAP-03", "S3-GAP-04"],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46, "原教材頁": 53, "整合單元來源頁": 176, "每頁建議分鐘": "3–5", "來源界線": "本次為二連板、共八個加工位置；沿用指定配置，比較兩種加工模式。", "目標": "圖解逐板模式後選用，核對加工位置、光學點及套用範圍。", "未補齊證據": ["S3-GAP-03"],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46, "原教材頁": 53, "整合單元來源頁": 176, "每頁建議分鐘": "3–5", "來源界線": "本次為二連板、共八個加工位置；沿用指定配置，比較兩種加工模式。", "目標": "圖解逐板模式後選用，核對加工位置、光學點及套用範圍。", "未補齊證據": ["S3-GAP-03"],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50, "原教材頁": 57, "整合單元來源頁": null, "每頁建議分鐘": "3–5", "來源界線": "", "目標": "用一張並列圖表比較範圍、流程、配置及結果，不預設跨板較快或混用舊四板CT。", "未補齊證據": ["S3-GAP-03", "S3-GAP-04"],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6.jpeg" Type="http://schemas.openxmlformats.org/officeDocument/2006/relationships/image"/><Relationship Id="rId5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0.png" Type="http://schemas.openxmlformats.org/officeDocument/2006/relationships/image"/><Relationship Id="rId5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32.jpeg" Type="http://schemas.openxmlformats.org/officeDocument/2006/relationships/image"/><Relationship Id="rId5" Target="../media/image33.jpeg" Type="http://schemas.openxmlformats.org/officeDocument/2006/relationships/image"/><Relationship Id="rId6" Target="../media/image34.jpeg" Type="http://schemas.openxmlformats.org/officeDocument/2006/relationships/image"/><Relationship Id="rId7" Target="../media/image3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43.png" Type="http://schemas.openxmlformats.org/officeDocument/2006/relationships/image"/><Relationship Id="rId5" Target="../media/image41.png" Type="http://schemas.openxmlformats.org/officeDocument/2006/relationships/image"/><Relationship Id="rId6" Target="../media/image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53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情境三：由一份單板建立二連板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準備輸入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一份 Demo_Single_Board、四料 BOM、連板配置圖與給定機台配置。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產品需求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依圖建立兩個實例；PCB1、PCB2 是排列後的成果。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規劃目標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維持給定配置，比較逐板與跨板整體規劃；操作前先確認配置圖尺寸。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5661" t="0" r="5661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667375" y="1625821"/>
            <a:ext cx="6337922" cy="2322292"/>
          </a:xfrm>
          <a:custGeom>
            <a:avLst/>
            <a:gdLst/>
            <a:ahLst/>
            <a:cxnLst/>
            <a:rect r="r" b="b" t="t" l="l"/>
            <a:pathLst>
              <a:path h="2322292" w="6337922">
                <a:moveTo>
                  <a:pt x="0" y="0"/>
                </a:moveTo>
                <a:lnTo>
                  <a:pt x="6337922" y="0"/>
                </a:lnTo>
                <a:lnTo>
                  <a:pt x="6337922" y="2322291"/>
                </a:lnTo>
                <a:lnTo>
                  <a:pt x="0" y="232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591175" y="4361873"/>
            <a:ext cx="6340707" cy="2068078"/>
          </a:xfrm>
          <a:custGeom>
            <a:avLst/>
            <a:gdLst/>
            <a:ahLst/>
            <a:cxnLst/>
            <a:rect r="r" b="b" t="t" l="l"/>
            <a:pathLst>
              <a:path h="2068078" w="6340707">
                <a:moveTo>
                  <a:pt x="0" y="0"/>
                </a:moveTo>
                <a:lnTo>
                  <a:pt x="6340707" y="0"/>
                </a:lnTo>
                <a:lnTo>
                  <a:pt x="6340707" y="2068079"/>
                </a:lnTo>
                <a:lnTo>
                  <a:pt x="0" y="20680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2／18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54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1／5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快速導覽：二連板與兩種規劃範圍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建立並保存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依單板產品及配置圖，產生兩個子板實例。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保持指定配置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核對供料器、工具與槽位，保留相同資源條件。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比較加工範圍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確認干涉後分別模擬兩種模式；依實際結果判讀，不預設跨板較快。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491972" y="654010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3-01b. Machine_Configuration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491972" y="397002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3-01a. Panel Board Definition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01077" y="1464895"/>
            <a:ext cx="3427263" cy="1321167"/>
          </a:xfrm>
          <a:custGeom>
            <a:avLst/>
            <a:gdLst/>
            <a:ahLst/>
            <a:cxnLst/>
            <a:rect r="r" b="b" t="t" l="l"/>
            <a:pathLst>
              <a:path h="1321167" w="3427263">
                <a:moveTo>
                  <a:pt x="0" y="0"/>
                </a:moveTo>
                <a:lnTo>
                  <a:pt x="3427263" y="0"/>
                </a:lnTo>
                <a:lnTo>
                  <a:pt x="3427263" y="1321168"/>
                </a:lnTo>
                <a:lnTo>
                  <a:pt x="0" y="1321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573048" y="1449944"/>
            <a:ext cx="1967251" cy="1377076"/>
          </a:xfrm>
          <a:custGeom>
            <a:avLst/>
            <a:gdLst/>
            <a:ahLst/>
            <a:cxnLst/>
            <a:rect r="r" b="b" t="t" l="l"/>
            <a:pathLst>
              <a:path h="1377076" w="1967251">
                <a:moveTo>
                  <a:pt x="0" y="0"/>
                </a:moveTo>
                <a:lnTo>
                  <a:pt x="1967251" y="0"/>
                </a:lnTo>
                <a:lnTo>
                  <a:pt x="1967251" y="1377076"/>
                </a:lnTo>
                <a:lnTo>
                  <a:pt x="0" y="13770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347952" y="3983865"/>
            <a:ext cx="2427929" cy="2050072"/>
          </a:xfrm>
          <a:custGeom>
            <a:avLst/>
            <a:gdLst/>
            <a:ahLst/>
            <a:cxnLst/>
            <a:rect r="r" b="b" t="t" l="l"/>
            <a:pathLst>
              <a:path h="2050072" w="2427929">
                <a:moveTo>
                  <a:pt x="0" y="0"/>
                </a:moveTo>
                <a:lnTo>
                  <a:pt x="2427929" y="0"/>
                </a:lnTo>
                <a:lnTo>
                  <a:pt x="2427929" y="2050072"/>
                </a:lnTo>
                <a:lnTo>
                  <a:pt x="0" y="20500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285013" y="3682669"/>
            <a:ext cx="3829110" cy="2550187"/>
          </a:xfrm>
          <a:custGeom>
            <a:avLst/>
            <a:gdLst/>
            <a:ahLst/>
            <a:cxnLst/>
            <a:rect r="r" b="b" t="t" l="l"/>
            <a:pathLst>
              <a:path h="2550187" w="3829110">
                <a:moveTo>
                  <a:pt x="0" y="0"/>
                </a:moveTo>
                <a:lnTo>
                  <a:pt x="3829110" y="0"/>
                </a:lnTo>
                <a:lnTo>
                  <a:pt x="3829110" y="2550187"/>
                </a:lnTo>
                <a:lnTo>
                  <a:pt x="0" y="25501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3／18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55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 連板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產品 → 新增連板，輸入 連板 名稱後按 確定。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連板 根節點按右鍵，選擇 匯入板件；群組 選 產品目錄，選取 Demo_Single_Board，按 確定。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391248" y="2908935"/>
            <a:ext cx="233085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3-02b. Panel Product Naming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545254" y="6476598"/>
            <a:ext cx="184789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3-02c. Import Product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067425" y="2941320"/>
            <a:ext cx="233085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3-02a. New Panel Product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762875" y="1891617"/>
            <a:ext cx="1622965" cy="3383185"/>
            <a:chOff x="0" y="0"/>
            <a:chExt cx="2163953" cy="45109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163953" cy="4510913"/>
            </a:xfrm>
            <a:custGeom>
              <a:avLst/>
              <a:gdLst/>
              <a:ahLst/>
              <a:cxnLst/>
              <a:rect r="r" b="b" t="t" l="l"/>
              <a:pathLst>
                <a:path h="4510913" w="2163953">
                  <a:moveTo>
                    <a:pt x="0" y="0"/>
                  </a:moveTo>
                  <a:lnTo>
                    <a:pt x="2163953" y="0"/>
                  </a:lnTo>
                  <a:lnTo>
                    <a:pt x="2163953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9867" t="0" r="9867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486400" y="1905000"/>
            <a:ext cx="1955884" cy="4002740"/>
          </a:xfrm>
          <a:custGeom>
            <a:avLst/>
            <a:gdLst/>
            <a:ahLst/>
            <a:cxnLst/>
            <a:rect r="r" b="b" t="t" l="l"/>
            <a:pathLst>
              <a:path h="4002740" w="1955884">
                <a:moveTo>
                  <a:pt x="0" y="0"/>
                </a:moveTo>
                <a:lnTo>
                  <a:pt x="1955884" y="0"/>
                </a:lnTo>
                <a:lnTo>
                  <a:pt x="1955884" y="4002740"/>
                </a:lnTo>
                <a:lnTo>
                  <a:pt x="0" y="40027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709690" y="2286000"/>
            <a:ext cx="2343765" cy="2679759"/>
          </a:xfrm>
          <a:custGeom>
            <a:avLst/>
            <a:gdLst/>
            <a:ahLst/>
            <a:cxnLst/>
            <a:rect r="r" b="b" t="t" l="l"/>
            <a:pathLst>
              <a:path h="2679759" w="2343765">
                <a:moveTo>
                  <a:pt x="0" y="0"/>
                </a:moveTo>
                <a:lnTo>
                  <a:pt x="2343764" y="0"/>
                </a:lnTo>
                <a:lnTo>
                  <a:pt x="2343764" y="2679759"/>
                </a:lnTo>
                <a:lnTo>
                  <a:pt x="0" y="26797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4／18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56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設定排列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1757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點選Arrangement 行為，並且在右側參數內定義以下</a:t>
            </a:r>
          </a:p>
          <a:p>
            <a:pPr algn="l" marL="372428" indent="-186214" lvl="1">
              <a:lnSpc>
                <a:spcPts val="2328"/>
              </a:lnSpc>
              <a:buFont typeface="Arial"/>
              <a:buChar char="•"/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源節點Demo_Single_Board</a:t>
            </a:r>
          </a:p>
          <a:p>
            <a:pPr algn="l" marL="372428" indent="-186214" lvl="1">
              <a:lnSpc>
                <a:spcPts val="2328"/>
              </a:lnSpc>
              <a:buFont typeface="Arial"/>
              <a:buChar char="•"/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數量欄由上到下填2、1</a:t>
            </a:r>
          </a:p>
          <a:p>
            <a:pPr algn="l" marL="372428" indent="-186214" lvl="1">
              <a:lnSpc>
                <a:spcPts val="2328"/>
              </a:lnSpc>
              <a:buFont typeface="Arial"/>
              <a:buChar char="•"/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偏移 X=0、Y=180 mm、旋轉角度=0°。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223909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481084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 套用排列，查看新增子板與三維排列。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926544" y="6159774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3-02d.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設定排列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648325" y="1586880"/>
            <a:ext cx="2072574" cy="1504839"/>
          </a:xfrm>
          <a:custGeom>
            <a:avLst/>
            <a:gdLst/>
            <a:ahLst/>
            <a:cxnLst/>
            <a:rect r="r" b="b" t="t" l="l"/>
            <a:pathLst>
              <a:path h="1504839" w="2072574">
                <a:moveTo>
                  <a:pt x="0" y="0"/>
                </a:moveTo>
                <a:lnTo>
                  <a:pt x="2072574" y="0"/>
                </a:lnTo>
                <a:lnTo>
                  <a:pt x="2072574" y="1504840"/>
                </a:lnTo>
                <a:lnTo>
                  <a:pt x="0" y="1504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375278" y="1549624"/>
            <a:ext cx="2622434" cy="1542096"/>
          </a:xfrm>
          <a:custGeom>
            <a:avLst/>
            <a:gdLst/>
            <a:ahLst/>
            <a:cxnLst/>
            <a:rect r="r" b="b" t="t" l="l"/>
            <a:pathLst>
              <a:path h="1542096" w="2622434">
                <a:moveTo>
                  <a:pt x="0" y="0"/>
                </a:moveTo>
                <a:lnTo>
                  <a:pt x="2622434" y="0"/>
                </a:lnTo>
                <a:lnTo>
                  <a:pt x="2622434" y="1542096"/>
                </a:lnTo>
                <a:lnTo>
                  <a:pt x="0" y="1542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680819" y="3948112"/>
            <a:ext cx="2082056" cy="2547457"/>
          </a:xfrm>
          <a:custGeom>
            <a:avLst/>
            <a:gdLst/>
            <a:ahLst/>
            <a:cxnLst/>
            <a:rect r="r" b="b" t="t" l="l"/>
            <a:pathLst>
              <a:path h="2547457" w="2082056">
                <a:moveTo>
                  <a:pt x="0" y="0"/>
                </a:moveTo>
                <a:lnTo>
                  <a:pt x="2082056" y="0"/>
                </a:lnTo>
                <a:lnTo>
                  <a:pt x="2082056" y="2547458"/>
                </a:lnTo>
                <a:lnTo>
                  <a:pt x="0" y="2547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79633" y="3981450"/>
            <a:ext cx="2183617" cy="2362998"/>
          </a:xfrm>
          <a:custGeom>
            <a:avLst/>
            <a:gdLst/>
            <a:ahLst/>
            <a:cxnLst/>
            <a:rect r="r" b="b" t="t" l="l"/>
            <a:pathLst>
              <a:path h="2362998" w="2183617">
                <a:moveTo>
                  <a:pt x="0" y="0"/>
                </a:moveTo>
                <a:lnTo>
                  <a:pt x="2183617" y="0"/>
                </a:lnTo>
                <a:lnTo>
                  <a:pt x="2183617" y="2362998"/>
                </a:lnTo>
                <a:lnTo>
                  <a:pt x="0" y="23629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5／18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57 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建立外框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連板 根節點按右鍵，選擇 建立連板外框。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連板外框，設定外框顏色，輸入 長度=350、寬度=380、高度=3 mm，再按 生成。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096000" y="3348895"/>
            <a:ext cx="141323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3-02e.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建立外框節點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887936" y="3348895"/>
            <a:ext cx="210977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3-02f. 透過外型行為建立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018110" y="6478341"/>
            <a:ext cx="141323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3-02g. 輸入對應參數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810046" y="6478341"/>
            <a:ext cx="210977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3-02h. 產生結果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612652" y="3500924"/>
            <a:ext cx="4396196" cy="2671276"/>
            <a:chOff x="0" y="0"/>
            <a:chExt cx="8318500" cy="50546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2037" r="0" b="2037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283270" y="1799635"/>
            <a:ext cx="3474115" cy="1600701"/>
          </a:xfrm>
          <a:custGeom>
            <a:avLst/>
            <a:gdLst/>
            <a:ahLst/>
            <a:cxnLst/>
            <a:rect r="r" b="b" t="t" l="l"/>
            <a:pathLst>
              <a:path h="1600701" w="3474115">
                <a:moveTo>
                  <a:pt x="0" y="0"/>
                </a:moveTo>
                <a:lnTo>
                  <a:pt x="3474115" y="0"/>
                </a:lnTo>
                <a:lnTo>
                  <a:pt x="3474115" y="1600701"/>
                </a:lnTo>
                <a:lnTo>
                  <a:pt x="0" y="16007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6／18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調整外框位置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 連板外框 按右鍵選 移動幾何連結。使用 偏移，填 X=-10、Y=-10、Z=-0.1，按 確定。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755371" y="6191518"/>
            <a:ext cx="248387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3-02i. 輸入參數調整版框外型位置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905000"/>
            <a:ext cx="2895219" cy="3400425"/>
          </a:xfrm>
          <a:custGeom>
            <a:avLst/>
            <a:gdLst/>
            <a:ahLst/>
            <a:cxnLst/>
            <a:rect r="r" b="b" t="t" l="l"/>
            <a:pathLst>
              <a:path h="3400425" w="2895219">
                <a:moveTo>
                  <a:pt x="0" y="0"/>
                </a:moveTo>
                <a:lnTo>
                  <a:pt x="2895219" y="0"/>
                </a:lnTo>
                <a:lnTo>
                  <a:pt x="2895219" y="3400425"/>
                </a:lnTo>
                <a:lnTo>
                  <a:pt x="0" y="34004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743569" y="1916430"/>
            <a:ext cx="3209268" cy="2856915"/>
          </a:xfrm>
          <a:custGeom>
            <a:avLst/>
            <a:gdLst/>
            <a:ahLst/>
            <a:cxnLst/>
            <a:rect r="r" b="b" t="t" l="l"/>
            <a:pathLst>
              <a:path h="2856915" w="3209268">
                <a:moveTo>
                  <a:pt x="0" y="0"/>
                </a:moveTo>
                <a:lnTo>
                  <a:pt x="3209268" y="0"/>
                </a:lnTo>
                <a:lnTo>
                  <a:pt x="3209268" y="2856915"/>
                </a:lnTo>
                <a:lnTo>
                  <a:pt x="0" y="28569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7／18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59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量測並設定連板工件尺寸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38375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選連板的工件屬性，按對角量測，依序選底面右下角與對角頂面左上角。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09575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核對寬度 380、長度 350、厚度 3 mm；厚度可自動帶入或手動填寫，並與本案配置圖核對。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755371" y="6191518"/>
            <a:ext cx="248387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3-02j. 產品外型Workpart尺寸定義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85910" y="2379350"/>
            <a:ext cx="6072715" cy="3415902"/>
          </a:xfrm>
          <a:custGeom>
            <a:avLst/>
            <a:gdLst/>
            <a:ahLst/>
            <a:cxnLst/>
            <a:rect r="r" b="b" t="t" l="l"/>
            <a:pathLst>
              <a:path h="3415902" w="6072715">
                <a:moveTo>
                  <a:pt x="0" y="0"/>
                </a:moveTo>
                <a:lnTo>
                  <a:pt x="6072715" y="0"/>
                </a:lnTo>
                <a:lnTo>
                  <a:pt x="6072715" y="3415902"/>
                </a:lnTo>
                <a:lnTo>
                  <a:pt x="0" y="34159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8／18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60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核對連板尺寸與建立定位點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38375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核對連板外框尺寸後，在定位點節點按右鍵，選建立定位點。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09575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點選角落定位點，核對預設工作座標系；確認屬於連板根節點，再保存產品。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851963" y="5970746"/>
            <a:ext cx="366712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3-02k. 以對角量測核對外框尺寸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9825129" y="1585308"/>
            <a:ext cx="1886153" cy="555917"/>
          </a:xfrm>
          <a:custGeom>
            <a:avLst/>
            <a:gdLst/>
            <a:ahLst/>
            <a:cxnLst/>
            <a:rect r="r" b="b" t="t" l="l"/>
            <a:pathLst>
              <a:path h="555917" w="1886153">
                <a:moveTo>
                  <a:pt x="0" y="0"/>
                </a:moveTo>
                <a:lnTo>
                  <a:pt x="1886153" y="0"/>
                </a:lnTo>
                <a:lnTo>
                  <a:pt x="1886153" y="555917"/>
                </a:lnTo>
                <a:lnTo>
                  <a:pt x="0" y="5559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4002" t="-667178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793303" y="1397732"/>
            <a:ext cx="3072753" cy="4473051"/>
          </a:xfrm>
          <a:custGeom>
            <a:avLst/>
            <a:gdLst/>
            <a:ahLst/>
            <a:cxnLst/>
            <a:rect r="r" b="b" t="t" l="l"/>
            <a:pathLst>
              <a:path h="4473051" w="3072753">
                <a:moveTo>
                  <a:pt x="0" y="0"/>
                </a:moveTo>
                <a:lnTo>
                  <a:pt x="3072753" y="0"/>
                </a:lnTo>
                <a:lnTo>
                  <a:pt x="3072753" y="4473051"/>
                </a:lnTo>
                <a:lnTo>
                  <a:pt x="0" y="44730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9／18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61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2／5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連板產品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儲存連板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按儲存至資料庫，核對名稱、路徑與產品目錄。從三維視圖擷取更新預覽，按確定，確認保存成功。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點選 配方，在 專案建立 開啟 建立專案，於 產品 清單尋找剛才保存的產品。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902396" y="5894546"/>
            <a:ext cx="1578333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3-02l.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儲存連板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10／18 頁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62 頁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指定配置範例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本次為二連板、共八個加工位置；沿用指定配置，比較兩種加工模式。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1928812" y="2062162"/>
            <a:ext cx="3289268" cy="626745"/>
            <a:chOff x="0" y="0"/>
            <a:chExt cx="4385691" cy="83566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料號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5218081" y="2062162"/>
            <a:ext cx="3289268" cy="626745"/>
            <a:chOff x="0" y="0"/>
            <a:chExt cx="4385691" cy="83566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供料器／槽位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8507349" y="2062162"/>
            <a:ext cx="3289364" cy="626745"/>
            <a:chOff x="0" y="0"/>
            <a:chExt cx="4385818" cy="83566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385818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385818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4385818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b="true" sz="1200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工具／槽位</a:t>
              </a:r>
            </a:p>
          </p:txBody>
        </p:sp>
      </p:grpSp>
      <p:sp>
        <p:nvSpPr>
          <p:cNvPr name="AutoShape 52" id="52"/>
          <p:cNvSpPr/>
          <p:nvPr/>
        </p:nvSpPr>
        <p:spPr>
          <a:xfrm rot="0">
            <a:off x="1928812" y="2688908"/>
            <a:ext cx="9867900" cy="626745"/>
          </a:xfrm>
          <a:prstGeom prst="rect">
            <a:avLst/>
          </a:prstGeom>
          <a:solidFill>
            <a:srgbClr val="F2F7FA"/>
          </a:solidFill>
        </p:spPr>
      </p:sp>
      <p:grpSp>
        <p:nvGrpSpPr>
          <p:cNvPr name="Group 53" id="53"/>
          <p:cNvGrpSpPr/>
          <p:nvPr/>
        </p:nvGrpSpPr>
        <p:grpSpPr>
          <a:xfrm rot="0">
            <a:off x="1928812" y="2688908"/>
            <a:ext cx="3289268" cy="626745"/>
            <a:chOff x="0" y="0"/>
            <a:chExt cx="4385691" cy="83566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t" rtlCol="false" tIns="290703" lIns="290703" bIns="290703" rIns="290703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495-2473-3-ND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5218081" y="2688908"/>
            <a:ext cx="3289268" cy="626745"/>
            <a:chOff x="0" y="0"/>
            <a:chExt cx="4385691" cy="83566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Tape_3_Radial／08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8507349" y="2688908"/>
            <a:ext cx="3289364" cy="626745"/>
            <a:chOff x="0" y="0"/>
            <a:chExt cx="4385818" cy="83566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4385818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19050"/>
              <a:ext cx="4385818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VC0101／02、06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928812" y="3315557"/>
            <a:ext cx="3289268" cy="626745"/>
            <a:chOff x="0" y="0"/>
            <a:chExt cx="4385691" cy="83566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64" id="64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t" rtlCol="false" tIns="290703" lIns="290703" bIns="290703" rIns="290703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835-1A-F-V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5218081" y="3315557"/>
            <a:ext cx="3289268" cy="626745"/>
            <a:chOff x="0" y="0"/>
            <a:chExt cx="4385691" cy="83566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67" id="67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Tube_3_box／12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8507349" y="3315557"/>
            <a:ext cx="3289364" cy="626745"/>
            <a:chOff x="0" y="0"/>
            <a:chExt cx="4385818" cy="83566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385818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19050"/>
              <a:ext cx="4385818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VC0101／04、08</a:t>
              </a:r>
            </a:p>
          </p:txBody>
        </p:sp>
      </p:grpSp>
      <p:sp>
        <p:nvSpPr>
          <p:cNvPr name="AutoShape 71" id="71"/>
          <p:cNvSpPr/>
          <p:nvPr/>
        </p:nvSpPr>
        <p:spPr>
          <a:xfrm rot="0">
            <a:off x="1928812" y="3942302"/>
            <a:ext cx="9867900" cy="626745"/>
          </a:xfrm>
          <a:prstGeom prst="rect">
            <a:avLst/>
          </a:prstGeom>
          <a:solidFill>
            <a:srgbClr val="F2F7FA"/>
          </a:solidFill>
        </p:spPr>
      </p:sp>
      <p:grpSp>
        <p:nvGrpSpPr>
          <p:cNvPr name="Group 72" id="72"/>
          <p:cNvGrpSpPr/>
          <p:nvPr/>
        </p:nvGrpSpPr>
        <p:grpSpPr>
          <a:xfrm rot="0">
            <a:off x="1928812" y="3942302"/>
            <a:ext cx="3289268" cy="626745"/>
            <a:chOff x="0" y="0"/>
            <a:chExt cx="4385691" cy="83566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74" id="74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t" rtlCol="false" tIns="290703" lIns="290703" bIns="290703" rIns="290703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EP1WSS6R2J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5218081" y="3942302"/>
            <a:ext cx="3289268" cy="626745"/>
            <a:chOff x="0" y="0"/>
            <a:chExt cx="4385691" cy="83566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4385691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77" id="77"/>
            <p:cNvSpPr txBox="true"/>
            <p:nvPr/>
          </p:nvSpPr>
          <p:spPr>
            <a:xfrm>
              <a:off x="0" y="-19050"/>
              <a:ext cx="4385691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Reel_2_Axial／10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8507349" y="3942302"/>
            <a:ext cx="3289364" cy="626745"/>
            <a:chOff x="0" y="0"/>
            <a:chExt cx="4385818" cy="83566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4385818" cy="835660"/>
            </a:xfrm>
            <a:custGeom>
              <a:avLst/>
              <a:gdLst/>
              <a:ahLst/>
              <a:cxnLst/>
              <a:rect r="r" b="b" t="t" l="l"/>
              <a:pathLst>
                <a:path h="835660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660"/>
                  </a:lnTo>
                  <a:lnTo>
                    <a:pt x="0" y="835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80" id="80"/>
            <p:cNvSpPr txBox="true"/>
            <p:nvPr/>
          </p:nvSpPr>
          <p:spPr>
            <a:xfrm>
              <a:off x="0" y="-19050"/>
              <a:ext cx="4385818" cy="854710"/>
            </a:xfrm>
            <a:prstGeom prst="rect">
              <a:avLst/>
            </a:prstGeom>
          </p:spPr>
          <p:txBody>
            <a:bodyPr anchor="ctr" rtlCol="false" tIns="297180" lIns="297180" bIns="297180" rIns="29718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G00101／03、07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1928812" y="4569047"/>
            <a:ext cx="3289268" cy="626840"/>
            <a:chOff x="0" y="0"/>
            <a:chExt cx="4385691" cy="835787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4385691" cy="835787"/>
            </a:xfrm>
            <a:custGeom>
              <a:avLst/>
              <a:gdLst/>
              <a:ahLst/>
              <a:cxnLst/>
              <a:rect r="r" b="b" t="t" l="l"/>
              <a:pathLst>
                <a:path h="835787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787"/>
                  </a:lnTo>
                  <a:lnTo>
                    <a:pt x="0" y="835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83" id="83"/>
            <p:cNvSpPr txBox="true"/>
            <p:nvPr/>
          </p:nvSpPr>
          <p:spPr>
            <a:xfrm>
              <a:off x="0" y="-19050"/>
              <a:ext cx="4385691" cy="854837"/>
            </a:xfrm>
            <a:prstGeom prst="rect">
              <a:avLst/>
            </a:prstGeom>
          </p:spPr>
          <p:txBody>
            <a:bodyPr anchor="t" rtlCol="false" tIns="290830" lIns="290830" bIns="290830" rIns="290830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ESK107M050AG3EA9999</a:t>
              </a: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5218081" y="4569047"/>
            <a:ext cx="3289268" cy="626840"/>
            <a:chOff x="0" y="0"/>
            <a:chExt cx="4385691" cy="835787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4385691" cy="835787"/>
            </a:xfrm>
            <a:custGeom>
              <a:avLst/>
              <a:gdLst/>
              <a:ahLst/>
              <a:cxnLst/>
              <a:rect r="r" b="b" t="t" l="l"/>
              <a:pathLst>
                <a:path h="835787" w="4385691">
                  <a:moveTo>
                    <a:pt x="0" y="0"/>
                  </a:moveTo>
                  <a:lnTo>
                    <a:pt x="4385691" y="0"/>
                  </a:lnTo>
                  <a:lnTo>
                    <a:pt x="4385691" y="835787"/>
                  </a:lnTo>
                  <a:lnTo>
                    <a:pt x="0" y="835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86" id="86"/>
            <p:cNvSpPr txBox="true"/>
            <p:nvPr/>
          </p:nvSpPr>
          <p:spPr>
            <a:xfrm>
              <a:off x="0" y="-19050"/>
              <a:ext cx="4385691" cy="854837"/>
            </a:xfrm>
            <a:prstGeom prst="rect">
              <a:avLst/>
            </a:prstGeom>
          </p:spPr>
          <p:txBody>
            <a:bodyPr anchor="ctr" rtlCol="false" tIns="297307" lIns="297307" bIns="297307" rIns="297307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Tape_3_Radial／06</a:t>
              </a: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8507349" y="4569047"/>
            <a:ext cx="3289364" cy="626840"/>
            <a:chOff x="0" y="0"/>
            <a:chExt cx="4385818" cy="835787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4385818" cy="835787"/>
            </a:xfrm>
            <a:custGeom>
              <a:avLst/>
              <a:gdLst/>
              <a:ahLst/>
              <a:cxnLst/>
              <a:rect r="r" b="b" t="t" l="l"/>
              <a:pathLst>
                <a:path h="835787" w="4385818">
                  <a:moveTo>
                    <a:pt x="0" y="0"/>
                  </a:moveTo>
                  <a:lnTo>
                    <a:pt x="4385818" y="0"/>
                  </a:lnTo>
                  <a:lnTo>
                    <a:pt x="4385818" y="835787"/>
                  </a:lnTo>
                  <a:lnTo>
                    <a:pt x="0" y="835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</p:sp>
        <p:sp>
          <p:nvSpPr>
            <p:cNvPr name="TextBox 89" id="89"/>
            <p:cNvSpPr txBox="true"/>
            <p:nvPr/>
          </p:nvSpPr>
          <p:spPr>
            <a:xfrm>
              <a:off x="0" y="-19050"/>
              <a:ext cx="4385818" cy="854837"/>
            </a:xfrm>
            <a:prstGeom prst="rect">
              <a:avLst/>
            </a:prstGeom>
          </p:spPr>
          <p:txBody>
            <a:bodyPr anchor="ctr" rtlCol="false" tIns="297307" lIns="297307" bIns="297307" rIns="297307"/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VC0101／01、05</a:t>
              </a:r>
            </a:p>
          </p:txBody>
        </p:sp>
      </p:grpSp>
      <p:sp>
        <p:nvSpPr>
          <p:cNvPr name="TextBox 90" id="90"/>
          <p:cNvSpPr txBox="true"/>
          <p:nvPr/>
        </p:nvSpPr>
        <p:spPr>
          <a:xfrm rot="0">
            <a:off x="1924050" y="5476875"/>
            <a:ext cx="9715500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8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依此表還原或核對現有配置；本節採手動指定，不要求使用鎖定。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374602" y="1905000"/>
            <a:ext cx="6633920" cy="3731580"/>
          </a:xfrm>
          <a:custGeom>
            <a:avLst/>
            <a:gdLst/>
            <a:ahLst/>
            <a:cxnLst/>
            <a:rect r="r" b="b" t="t" l="l"/>
            <a:pathLst>
              <a:path h="3731580" w="6633920">
                <a:moveTo>
                  <a:pt x="0" y="0"/>
                </a:moveTo>
                <a:lnTo>
                  <a:pt x="6633921" y="0"/>
                </a:lnTo>
                <a:lnTo>
                  <a:pt x="6633921" y="3731580"/>
                </a:lnTo>
                <a:lnTo>
                  <a:pt x="0" y="373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11／18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63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選擇機台與二連板產品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本次二連板共八個加工位置；兩種加工模式沿用相同指定配置。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38375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在配方的專案建立選建立專案，選空機台與本次保存的二連板產品，按下一步。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819525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09575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核對二塊板件與八個加工位置，準備依本章指定配置表設定供料器與工具。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762875" y="5790529"/>
            <a:ext cx="16869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3-03. 選擇機台與連板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1693097"/>
            <a:ext cx="3364049" cy="2164528"/>
          </a:xfrm>
          <a:custGeom>
            <a:avLst/>
            <a:gdLst/>
            <a:ahLst/>
            <a:cxnLst/>
            <a:rect r="r" b="b" t="t" l="l"/>
            <a:pathLst>
              <a:path h="2164528" w="3364049">
                <a:moveTo>
                  <a:pt x="0" y="0"/>
                </a:moveTo>
                <a:lnTo>
                  <a:pt x="3364049" y="0"/>
                </a:lnTo>
                <a:lnTo>
                  <a:pt x="3364049" y="2164528"/>
                </a:lnTo>
                <a:lnTo>
                  <a:pt x="0" y="2164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78599" y="1693097"/>
            <a:ext cx="3310124" cy="2164528"/>
          </a:xfrm>
          <a:custGeom>
            <a:avLst/>
            <a:gdLst/>
            <a:ahLst/>
            <a:cxnLst/>
            <a:rect r="r" b="b" t="t" l="l"/>
            <a:pathLst>
              <a:path h="2164528" w="3310124">
                <a:moveTo>
                  <a:pt x="0" y="0"/>
                </a:moveTo>
                <a:lnTo>
                  <a:pt x="3310124" y="0"/>
                </a:lnTo>
                <a:lnTo>
                  <a:pt x="3310124" y="2164528"/>
                </a:lnTo>
                <a:lnTo>
                  <a:pt x="0" y="21645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093523" y="1792605"/>
            <a:ext cx="2632402" cy="1609742"/>
          </a:xfrm>
          <a:custGeom>
            <a:avLst/>
            <a:gdLst/>
            <a:ahLst/>
            <a:cxnLst/>
            <a:rect r="r" b="b" t="t" l="l"/>
            <a:pathLst>
              <a:path h="1609742" w="2632402">
                <a:moveTo>
                  <a:pt x="0" y="0"/>
                </a:moveTo>
                <a:lnTo>
                  <a:pt x="2632402" y="0"/>
                </a:lnTo>
                <a:lnTo>
                  <a:pt x="2632402" y="1609742"/>
                </a:lnTo>
                <a:lnTo>
                  <a:pt x="0" y="16097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924050" y="4233863"/>
            <a:ext cx="3416141" cy="2024288"/>
          </a:xfrm>
          <a:custGeom>
            <a:avLst/>
            <a:gdLst/>
            <a:ahLst/>
            <a:cxnLst/>
            <a:rect r="r" b="b" t="t" l="l"/>
            <a:pathLst>
              <a:path h="2024288" w="3416141">
                <a:moveTo>
                  <a:pt x="0" y="0"/>
                </a:moveTo>
                <a:lnTo>
                  <a:pt x="3416141" y="0"/>
                </a:lnTo>
                <a:lnTo>
                  <a:pt x="3416141" y="2024287"/>
                </a:lnTo>
                <a:lnTo>
                  <a:pt x="0" y="2024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478599" y="4911120"/>
            <a:ext cx="2737207" cy="1347030"/>
          </a:xfrm>
          <a:custGeom>
            <a:avLst/>
            <a:gdLst/>
            <a:ahLst/>
            <a:cxnLst/>
            <a:rect r="r" b="b" t="t" l="l"/>
            <a:pathLst>
              <a:path h="1347030" w="2737207">
                <a:moveTo>
                  <a:pt x="0" y="0"/>
                </a:moveTo>
                <a:lnTo>
                  <a:pt x="2737207" y="0"/>
                </a:lnTo>
                <a:lnTo>
                  <a:pt x="2737207" y="1347030"/>
                </a:lnTo>
                <a:lnTo>
                  <a:pt x="0" y="13470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40507" r="0" b="-132999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406306" y="4233862"/>
            <a:ext cx="3404694" cy="2006740"/>
          </a:xfrm>
          <a:custGeom>
            <a:avLst/>
            <a:gdLst/>
            <a:ahLst/>
            <a:cxnLst/>
            <a:rect r="r" b="b" t="t" l="l"/>
            <a:pathLst>
              <a:path h="2006740" w="3404694">
                <a:moveTo>
                  <a:pt x="0" y="0"/>
                </a:moveTo>
                <a:lnTo>
                  <a:pt x="3404694" y="0"/>
                </a:lnTo>
                <a:lnTo>
                  <a:pt x="3404694" y="2006741"/>
                </a:lnTo>
                <a:lnTo>
                  <a:pt x="0" y="2006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12／18 頁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64 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設定連板與機台結合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完成裝載條件後，再手動指定配件；本頁不解除既有配置限制。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6398519" y="6466670"/>
            <a:ext cx="258047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</a:t>
            </a:r>
            <a:r>
              <a:rPr lang="en-US" sz="127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3-03a. 產品與機台結合調整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57503" y="1712420"/>
            <a:ext cx="1876747" cy="537561"/>
          </a:xfrm>
          <a:custGeom>
            <a:avLst/>
            <a:gdLst/>
            <a:ahLst/>
            <a:cxnLst/>
            <a:rect r="r" b="b" t="t" l="l"/>
            <a:pathLst>
              <a:path h="537561" w="1876747">
                <a:moveTo>
                  <a:pt x="0" y="0"/>
                </a:moveTo>
                <a:lnTo>
                  <a:pt x="1876747" y="0"/>
                </a:lnTo>
                <a:lnTo>
                  <a:pt x="1876747" y="537560"/>
                </a:lnTo>
                <a:lnTo>
                  <a:pt x="0" y="537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86400" y="3414782"/>
            <a:ext cx="6562450" cy="2219186"/>
          </a:xfrm>
          <a:custGeom>
            <a:avLst/>
            <a:gdLst/>
            <a:ahLst/>
            <a:cxnLst/>
            <a:rect r="r" b="b" t="t" l="l"/>
            <a:pathLst>
              <a:path h="2219186" w="6562450">
                <a:moveTo>
                  <a:pt x="0" y="0"/>
                </a:moveTo>
                <a:lnTo>
                  <a:pt x="6562450" y="0"/>
                </a:lnTo>
                <a:lnTo>
                  <a:pt x="6562450" y="2219186"/>
                </a:lnTo>
                <a:lnTo>
                  <a:pt x="0" y="22191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817266" y="1713430"/>
            <a:ext cx="4232201" cy="1369644"/>
          </a:xfrm>
          <a:custGeom>
            <a:avLst/>
            <a:gdLst/>
            <a:ahLst/>
            <a:cxnLst/>
            <a:rect r="r" b="b" t="t" l="l"/>
            <a:pathLst>
              <a:path h="1369644" w="4232201">
                <a:moveTo>
                  <a:pt x="0" y="0"/>
                </a:moveTo>
                <a:lnTo>
                  <a:pt x="4232201" y="0"/>
                </a:lnTo>
                <a:lnTo>
                  <a:pt x="4232201" y="1369644"/>
                </a:lnTo>
                <a:lnTo>
                  <a:pt x="0" y="13696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13／18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65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手動指定供料器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本次為二連板、共八個加工位置；沿用指定配置，比較兩種加工模式。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20891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左鍵單擊目標料號的供料器配置欄。在配置模組選Tape_3_Radial，按下一步。點選槽08，核對已選供料器槽=8，按完成。等待安裝完成，核對同料號各列為Tape_3_Radial／08。其他料號依配置表重複操作。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455660" y="6071235"/>
            <a:ext cx="3555508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3-03b. 切換Product模式並且指定配置一覽表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572125" y="2844498"/>
            <a:ext cx="2971800" cy="2178653"/>
            <a:chOff x="0" y="0"/>
            <a:chExt cx="3962400" cy="290487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962400" cy="2904871"/>
            </a:xfrm>
            <a:custGeom>
              <a:avLst/>
              <a:gdLst/>
              <a:ahLst/>
              <a:cxnLst/>
              <a:rect r="r" b="b" t="t" l="l"/>
              <a:pathLst>
                <a:path h="2904871" w="3962400">
                  <a:moveTo>
                    <a:pt x="0" y="0"/>
                  </a:moveTo>
                  <a:lnTo>
                    <a:pt x="3962400" y="0"/>
                  </a:lnTo>
                  <a:lnTo>
                    <a:pt x="3962400" y="2904871"/>
                  </a:lnTo>
                  <a:lnTo>
                    <a:pt x="0" y="2904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50" t="0" r="385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8781574" y="2844498"/>
            <a:ext cx="2971800" cy="1725835"/>
            <a:chOff x="0" y="0"/>
            <a:chExt cx="3962400" cy="230111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962400" cy="2301113"/>
            </a:xfrm>
            <a:custGeom>
              <a:avLst/>
              <a:gdLst/>
              <a:ahLst/>
              <a:cxnLst/>
              <a:rect r="r" b="b" t="t" l="l"/>
              <a:pathLst>
                <a:path h="2301113" w="3962400">
                  <a:moveTo>
                    <a:pt x="0" y="0"/>
                  </a:moveTo>
                  <a:lnTo>
                    <a:pt x="3962400" y="0"/>
                  </a:lnTo>
                  <a:lnTo>
                    <a:pt x="3962400" y="2301113"/>
                  </a:lnTo>
                  <a:lnTo>
                    <a:pt x="0" y="2301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8" t="0" r="3848" b="0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5572125" y="5467350"/>
            <a:ext cx="5857018" cy="950881"/>
            <a:chOff x="0" y="0"/>
            <a:chExt cx="7809357" cy="1267841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809357" cy="1267841"/>
            </a:xfrm>
            <a:custGeom>
              <a:avLst/>
              <a:gdLst/>
              <a:ahLst/>
              <a:cxnLst/>
              <a:rect r="r" b="b" t="t" l="l"/>
              <a:pathLst>
                <a:path h="1267841" w="7809357">
                  <a:moveTo>
                    <a:pt x="0" y="0"/>
                  </a:moveTo>
                  <a:lnTo>
                    <a:pt x="7809357" y="0"/>
                  </a:lnTo>
                  <a:lnTo>
                    <a:pt x="7809357" y="1267841"/>
                  </a:lnTo>
                  <a:lnTo>
                    <a:pt x="0" y="1267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3850" t="0" r="3850" b="0"/>
              </a:stretch>
            </a:blip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5648325" y="1724025"/>
            <a:ext cx="6196506" cy="706676"/>
          </a:xfrm>
          <a:custGeom>
            <a:avLst/>
            <a:gdLst/>
            <a:ahLst/>
            <a:cxnLst/>
            <a:rect r="r" b="b" t="t" l="l"/>
            <a:pathLst>
              <a:path h="706676" w="6196506">
                <a:moveTo>
                  <a:pt x="0" y="0"/>
                </a:moveTo>
                <a:lnTo>
                  <a:pt x="6196506" y="0"/>
                </a:lnTo>
                <a:lnTo>
                  <a:pt x="6196506" y="706676"/>
                </a:lnTo>
                <a:lnTo>
                  <a:pt x="0" y="7066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14／18 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66 頁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手動指定工具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本次為二連板、共八個加工位置；沿用指定配置，比較兩種加工模式。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2209800"/>
            <a:ext cx="3371850" cy="2384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切換產品 → 工具，左鍵單擊工具配置欄。選VC0101並按下一步。完整範例依序點02、06，不需Ctrl，核對後按完成。等待安裝完成，核對工具與槽位，其他料號依配置表重複操作。右圖示範單槽06；只選06後按完成。不需先做單槽再做雙槽。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5080302"/>
            <a:ext cx="29718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選擇配件後按下一步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781574" y="4627483"/>
            <a:ext cx="29718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選槽位後按完成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572125" y="6475381"/>
            <a:ext cx="5857018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安裝後核對料號與槽位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648325" y="2511576"/>
            <a:ext cx="29718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選擇零件 Tool 欄位進入工具選擇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067425" y="1463385"/>
            <a:ext cx="5769525" cy="2270415"/>
          </a:xfrm>
          <a:custGeom>
            <a:avLst/>
            <a:gdLst/>
            <a:ahLst/>
            <a:cxnLst/>
            <a:rect r="r" b="b" t="t" l="l"/>
            <a:pathLst>
              <a:path h="2270415" w="5769525">
                <a:moveTo>
                  <a:pt x="0" y="0"/>
                </a:moveTo>
                <a:lnTo>
                  <a:pt x="5769525" y="0"/>
                </a:lnTo>
                <a:lnTo>
                  <a:pt x="5769525" y="2270415"/>
                </a:lnTo>
                <a:lnTo>
                  <a:pt x="0" y="2270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24050" y="3596833"/>
            <a:ext cx="3354239" cy="1483606"/>
          </a:xfrm>
          <a:custGeom>
            <a:avLst/>
            <a:gdLst/>
            <a:ahLst/>
            <a:cxnLst/>
            <a:rect r="r" b="b" t="t" l="l"/>
            <a:pathLst>
              <a:path h="1483606" w="3354239">
                <a:moveTo>
                  <a:pt x="0" y="0"/>
                </a:moveTo>
                <a:lnTo>
                  <a:pt x="3354239" y="0"/>
                </a:lnTo>
                <a:lnTo>
                  <a:pt x="3354239" y="1483606"/>
                </a:lnTo>
                <a:lnTo>
                  <a:pt x="0" y="14836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067425" y="3882144"/>
            <a:ext cx="5743575" cy="2247716"/>
          </a:xfrm>
          <a:custGeom>
            <a:avLst/>
            <a:gdLst/>
            <a:ahLst/>
            <a:cxnLst/>
            <a:rect r="r" b="b" t="t" l="l"/>
            <a:pathLst>
              <a:path h="2247716" w="5743575">
                <a:moveTo>
                  <a:pt x="0" y="0"/>
                </a:moveTo>
                <a:lnTo>
                  <a:pt x="5743575" y="0"/>
                </a:lnTo>
                <a:lnTo>
                  <a:pt x="5743575" y="2247715"/>
                </a:lnTo>
                <a:lnTo>
                  <a:pt x="0" y="2247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15／18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67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3／5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指定配置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保存可追溯的比較基準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46338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配件條件一致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81581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保持給定供料器／工具配置，記錄光學點等其他條件差異。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883438" y="3204492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若配置失敗，核對錯誤並修正後再試。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919568" y="6162675"/>
            <a:ext cx="189118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圖 3-03c. 設定完畢成果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37393" y="1637863"/>
            <a:ext cx="6484933" cy="723440"/>
          </a:xfrm>
          <a:custGeom>
            <a:avLst/>
            <a:gdLst/>
            <a:ahLst/>
            <a:cxnLst/>
            <a:rect r="r" b="b" t="t" l="l"/>
            <a:pathLst>
              <a:path h="723440" w="6484933">
                <a:moveTo>
                  <a:pt x="0" y="0"/>
                </a:moveTo>
                <a:lnTo>
                  <a:pt x="6484933" y="0"/>
                </a:lnTo>
                <a:lnTo>
                  <a:pt x="6484933" y="723440"/>
                </a:lnTo>
                <a:lnTo>
                  <a:pt x="0" y="7234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600700" y="2447582"/>
            <a:ext cx="3357114" cy="534086"/>
          </a:xfrm>
          <a:custGeom>
            <a:avLst/>
            <a:gdLst/>
            <a:ahLst/>
            <a:cxnLst/>
            <a:rect r="r" b="b" t="t" l="l"/>
            <a:pathLst>
              <a:path h="534086" w="3357114">
                <a:moveTo>
                  <a:pt x="0" y="0"/>
                </a:moveTo>
                <a:lnTo>
                  <a:pt x="3357114" y="0"/>
                </a:lnTo>
                <a:lnTo>
                  <a:pt x="3357114" y="534086"/>
                </a:lnTo>
                <a:lnTo>
                  <a:pt x="0" y="5340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6657385" y="3044886"/>
            <a:ext cx="3875884" cy="2997350"/>
          </a:xfrm>
          <a:custGeom>
            <a:avLst/>
            <a:gdLst/>
            <a:ahLst/>
            <a:cxnLst/>
            <a:rect r="r" b="b" t="t" l="l"/>
            <a:pathLst>
              <a:path h="2997350" w="3875884">
                <a:moveTo>
                  <a:pt x="0" y="0"/>
                </a:moveTo>
                <a:lnTo>
                  <a:pt x="3875884" y="0"/>
                </a:lnTo>
                <a:lnTo>
                  <a:pt x="3875884" y="2997350"/>
                </a:lnTo>
                <a:lnTo>
                  <a:pt x="0" y="29973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16／18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68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加工模式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開啟加工模式設定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本次為二連板、共八個加工位置；沿用指定配置，比較兩種加工模式。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6766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按右上角</a:t>
            </a:r>
          </a:p>
          <a:p>
            <a:pPr algn="l">
              <a:lnSpc>
                <a:spcPts val="2328"/>
              </a:lnSpc>
            </a:pPr>
            <a:r>
              <a:rPr lang="en-US" b="true" sz="17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SELECT DESIGNATOR_FIDUCIALS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4751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04686"/>
            <a:ext cx="3371850" cy="2053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2428" indent="-186214" lvl="1">
              <a:lnSpc>
                <a:spcPts val="2328"/>
              </a:lnSpc>
              <a:buFont typeface="Arial"/>
              <a:buChar char="•"/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Flattened  Panel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將二連板當作整塊板子進行規劃與加工</a:t>
            </a:r>
          </a:p>
          <a:p>
            <a:pPr algn="l" marL="372428" indent="-186214" lvl="1">
              <a:lnSpc>
                <a:spcPts val="2328"/>
              </a:lnSpc>
              <a:buFont typeface="Arial"/>
              <a:buChar char="•"/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Panelized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將二連板當作單獨的兩塊板子，針對第一塊進行規劃加工後，再以相同方式加工第二塊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862531" y="1530206"/>
            <a:ext cx="8072067" cy="4540538"/>
          </a:xfrm>
          <a:custGeom>
            <a:avLst/>
            <a:gdLst/>
            <a:ahLst/>
            <a:cxnLst/>
            <a:rect r="r" b="b" t="t" l="l"/>
            <a:pathLst>
              <a:path h="4540538" w="8072067">
                <a:moveTo>
                  <a:pt x="0" y="0"/>
                </a:moveTo>
                <a:lnTo>
                  <a:pt x="8072068" y="0"/>
                </a:lnTo>
                <a:lnTo>
                  <a:pt x="8072068" y="4540538"/>
                </a:lnTo>
                <a:lnTo>
                  <a:pt x="0" y="4540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17／18 頁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69 頁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4／5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加工模式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比較結果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流程編輯器：模擬前先規劃路徑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6659033" y="4898039"/>
            <a:ext cx="3798485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FF3131"/>
                </a:solidFill>
                <a:latin typeface="Noto Sans"/>
                <a:ea typeface="Noto Sans"/>
                <a:cs typeface="Noto Sans"/>
                <a:sym typeface="Noto Sans"/>
              </a:rPr>
              <a:t>按下 RUN SIMULATION 前，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FF3131"/>
                </a:solidFill>
                <a:latin typeface="Noto Sans"/>
                <a:ea typeface="Noto Sans"/>
                <a:cs typeface="Noto Sans"/>
                <a:sym typeface="Noto Sans"/>
              </a:rPr>
              <a:t>請先按 PATH PLANNING 進行規劃，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FF3131"/>
                </a:solidFill>
                <a:latin typeface="Noto Sans"/>
                <a:ea typeface="Noto Sans"/>
                <a:cs typeface="Noto Sans"/>
                <a:sym typeface="Noto Sans"/>
              </a:rPr>
              <a:t>再使用規劃結果執行模擬。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159891" y="2108898"/>
            <a:ext cx="2172359" cy="4267134"/>
          </a:xfrm>
          <a:custGeom>
            <a:avLst/>
            <a:gdLst/>
            <a:ahLst/>
            <a:cxnLst/>
            <a:rect r="r" b="b" t="t" l="l"/>
            <a:pathLst>
              <a:path h="4267134" w="2172359">
                <a:moveTo>
                  <a:pt x="0" y="0"/>
                </a:moveTo>
                <a:lnTo>
                  <a:pt x="2172359" y="0"/>
                </a:lnTo>
                <a:lnTo>
                  <a:pt x="2172359" y="4267134"/>
                </a:lnTo>
                <a:lnTo>
                  <a:pt x="0" y="42671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159891" y="1340247"/>
            <a:ext cx="4804544" cy="653256"/>
          </a:xfrm>
          <a:custGeom>
            <a:avLst/>
            <a:gdLst/>
            <a:ahLst/>
            <a:cxnLst/>
            <a:rect r="r" b="b" t="t" l="l"/>
            <a:pathLst>
              <a:path h="653256" w="4804544">
                <a:moveTo>
                  <a:pt x="0" y="0"/>
                </a:moveTo>
                <a:lnTo>
                  <a:pt x="4804544" y="0"/>
                </a:lnTo>
                <a:lnTo>
                  <a:pt x="4804544" y="653256"/>
                </a:lnTo>
                <a:lnTo>
                  <a:pt x="0" y="653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468768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684675" y="2108898"/>
            <a:ext cx="2172359" cy="4267134"/>
          </a:xfrm>
          <a:custGeom>
            <a:avLst/>
            <a:gdLst/>
            <a:ahLst/>
            <a:cxnLst/>
            <a:rect r="r" b="b" t="t" l="l"/>
            <a:pathLst>
              <a:path h="4267134" w="2172359">
                <a:moveTo>
                  <a:pt x="0" y="0"/>
                </a:moveTo>
                <a:lnTo>
                  <a:pt x="2172358" y="0"/>
                </a:lnTo>
                <a:lnTo>
                  <a:pt x="2172358" y="4267134"/>
                </a:lnTo>
                <a:lnTo>
                  <a:pt x="0" y="42671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操作訓練教材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情境三｜連板與指定配置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本章 18／18 頁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第 70 頁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 5／5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準備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連板產品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指定配置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加工模式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比較結果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比較兩種加工模式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範圍差異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逐板加工 以單板規劃；跨板整體規劃 將整個連板納入規劃。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先比較條件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核對產品、八位置、光學點及供料器／工具配置是否一致。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再比較成果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一起判讀實際順序、完成狀態、週期時間 與警告，說明適用條件。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DAHWcsEQWj0</dc:identifier>
  <dcterms:modified xsi:type="dcterms:W3CDTF">2011-08-01T06:04:30Z</dcterms:modified>
  <cp:revision>1</cp:revision>
  <dc:title>03 情境三｜連板與指定配置｜中文第一版 20260928</dc:title>
</cp:coreProperties>
</file>