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embeddedFontLst>
    <p:embeddedFont>
      <p:font typeface="Noto Sans" charset="1" panose="020B0502040504020204"/>
      <p:regular r:id="rId27"/>
    </p:embeddedFont>
    <p:embeddedFont>
      <p:font typeface="Noto Sans Bold" charset="1" panose="020B0802040504020204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notesMasters/notesMaster1.xml" Type="http://schemas.openxmlformats.org/officeDocument/2006/relationships/notesMaster"/><Relationship Id="rId25" Target="theme/theme2.xml" Type="http://schemas.openxmlformats.org/officeDocument/2006/relationships/theme"/><Relationship Id="rId26" Target="notesSlides/notesSlide1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Slides/notesSlide2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3.xml" Type="http://schemas.openxmlformats.org/officeDocument/2006/relationships/notesSlide"/><Relationship Id="rId31" Target="notesSlides/notesSlide4.xml" Type="http://schemas.openxmlformats.org/officeDocument/2006/relationships/notesSlide"/><Relationship Id="rId32" Target="notesSlides/notesSlide5.xml" Type="http://schemas.openxmlformats.org/officeDocument/2006/relationships/notesSlide"/><Relationship Id="rId33" Target="notesSlides/notesSlide6.xml" Type="http://schemas.openxmlformats.org/officeDocument/2006/relationships/notesSlide"/><Relationship Id="rId34" Target="notesSlides/notesSlide7.xml" Type="http://schemas.openxmlformats.org/officeDocument/2006/relationships/notesSlide"/><Relationship Id="rId35" Target="notesSlides/notesSlide8.xml" Type="http://schemas.openxmlformats.org/officeDocument/2006/relationships/notesSlide"/><Relationship Id="rId36" Target="notesSlides/notesSlide9.xml" Type="http://schemas.openxmlformats.org/officeDocument/2006/relationships/notesSlide"/><Relationship Id="rId37" Target="notesSlides/notesSlide10.xml" Type="http://schemas.openxmlformats.org/officeDocument/2006/relationships/notesSlide"/><Relationship Id="rId38" Target="notesSlides/notesSlide11.xml" Type="http://schemas.openxmlformats.org/officeDocument/2006/relationships/notesSlide"/><Relationship Id="rId39" Target="notesSlides/notesSlide12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3.xml" Type="http://schemas.openxmlformats.org/officeDocument/2006/relationships/notesSlide"/><Relationship Id="rId41" Target="notesSlides/notesSlide14.xml" Type="http://schemas.openxmlformats.org/officeDocument/2006/relationships/notesSlide"/><Relationship Id="rId42" Target="notesSlides/notesSlide15.xml" Type="http://schemas.openxmlformats.org/officeDocument/2006/relationships/notesSlide"/><Relationship Id="rId43" Target="notesSlides/notesSlide16.xml" Type="http://schemas.openxmlformats.org/officeDocument/2006/relationships/notesSlide"/><Relationship Id="rId44" Target="notesSlides/notesSlide17.xml" Type="http://schemas.openxmlformats.org/officeDocument/2006/relationships/notesSlide"/><Relationship Id="rId45" Target="notesSlides/notesSlide18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51, "原教材頁": 58, "整合單元來源頁": null, "每頁建議分鐘": "3–5", "來源界線": "", "目標": "一頁示意兩產品同一載具，列單板／四料表、装載圖及尺寸；有CAD路徑另備STEP及設計結果圖。",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53, "原教材頁": 60, "整合單元來源頁": 162, "每頁建議分鐘": "3–5", "來源界線": "", "目標": "建立Carrier、載入兩個Board並配置第二板位置與方向，同頁依装載圖核對。", "未補齊證據": ["S4-GAP-01", 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53, "原教材頁": 60, "整合單元來源頁": 163, "每頁建議分鐘": "3–5", "來源界線": "", "目標": "建立Carrier、載入兩個Board並配置第二板位置與方向，同頁依装載圖核對。", "未補齊證據": ["S4-GAP-01", 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54, "原教材頁": 61, "整合單元來源頁": 164, "每頁建議分鐘": "3–5", "來源界線": "", "目標": "量測範圍後建立概念Box，量測圖、尺寸設定與外形結果同頁。",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55, "原教材頁": 62, "整合單元來源頁": 165, "每頁建議分鐘": "3–5", "來源界線": "", "目標": "用側視圖說明板件高度與載具位置，示範後確認相對關係，避免座標模式混用。",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56, "原教材頁": 63, "整合單元來源頁": 166, "每頁建議分鐘": "3–5", "來源界線": "", "目標": "確認整體Workpart與預設定位點，不延伸Set Seat；列為優先試講頁。",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57, "原教材頁": 64, "整合單元來源頁": 167, "每頁建議分鐘": "3–5", "來源界線": "", "目標": "保存預覽與資產，核對兩板、外形、位置及高度，概念Box不是可製造性驗證。", "未補齊證據": ["S4-GAP-02"],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58, "原教材頁": 65, "整合單元來源頁": 168, "每頁建議分鐘": "3–5", "來源界線": "有圖檔案例採用 STEP 載具；其尺寸與無圖檔方塊案例不同，分別核對。", "目標": "獨立建立Carrier與Board，匯入pcb_holder.stp並確認外形，不繼承Box高度或位移。",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58, "原教材頁": 65, "整合單元來源頁": 168, "每頁建議分鐘": "3–5", "來源界線": "有圖檔案例採用 STEP 載具；其尺寸與無圖檔方塊案例不同，分別核對。", "目標": "獨立建立Carrier與Board，匯入pcb_holder.stp並確認外形，不繼承Box高度或位移。",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59, "原教材頁": 66, "整合單元來源頁": 169, "每頁建議分鐘": "3–5", "來源界線": "有圖檔案例採用 STEP 載具；其尺寸與無圖檔方塊案例不同，分別核對。", "目標": "對照CAD及裝載要求，設定載具與板件位置、方向及高度，代表動作後核對整體。",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60, "原教材頁": 67, "整合單元來源頁": 170, "每頁建議分鐘": "3–5", "來源界線": "有圖檔案例採用 STEP 載具；其尺寸與無圖檔方塊案例不同，分別核對。", "目標": "量測整體尺寸後建立預設定位點，用同一模型圖確認厚度、位置Z與定位關係。",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60, "原教材頁": 67, "整合單元來源頁": 170, "每頁建議分鐘": "3–5", "來源界線": "有圖檔案例採用 STEP 載具；其尺寸與無圖檔方塊案例不同，分別核對。", "目標": "量測整體尺寸後建立預設定位點，用同一模型圖確認厚度、位置Z與定位關係。",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60, "原教材頁": 67, "整合單元來源頁": 170, "每頁建議分鐘": "3–5", "來源界線": "有圖檔案例採用 STEP 載具；其尺寸與無圖檔方塊案例不同，分別核對。", "目標": "量測整體尺寸後建立預設定位點，用同一模型圖確認厚度、位置Z與定位關係。",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61, "原教材頁": 68, "整合單元來源頁": 171, "每頁建議分鐘": "3–5", "來源界線": "有圖檔案例採用 STEP 載具；其尺寸與無圖檔方塊案例不同，分別核對。", "目標": "保存名稱、型錄與預覽，核對成功訊息及本案身分。", "未補齊證據": ["S4-GAP-02"],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63, "原教材頁": 70, "整合單元來源頁": null, "每頁建議分鐘": "3–5", "來源界線": "", "目標": "確認載具可選取，核對加工位置、機台與配件依賴，完成產品自檢；不重教完整Recipe。", "未補齊證據": ["S4-GAP-02", "S4-EXT-01"],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64, "原教材頁": 71, "整合單元來源頁": null, "每頁建議分鐘": "3–5", "來源界線": "", "目標": "一頁任務卡與三策略圖：全自動、指定配件／槽位、限制區域後自動，學員擇一完成。", "未補齊證據": ["S4-EXT-01"],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64, "原教材頁": 71, "整合單元來源頁": null, "每頁建議分鐘": "3–5", "來源界線": "", "目標": "一頁任務卡與三策略圖：全自動、指定配件／槽位、限制區域後自動，學員擇一完成。", "未補齊證據": ["S4-EXT-01"],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66, "原教材頁": 73, "整合單元來源頁": null, "每頁建議分鐘": "3–5", "來源界線": "", "目標": "說明實作需執行與記錄的模擬、警告、CT及實際狀態；完整運算與作業另排。", "未補齊證據": ["S4-EXT-01",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jpe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5.png" Type="http://schemas.openxmlformats.org/officeDocument/2006/relationships/image"/><Relationship Id="rId5" Target="../media/image26.jpeg" Type="http://schemas.openxmlformats.org/officeDocument/2006/relationships/image"/><Relationship Id="rId6" Target="../media/image2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31.jpeg" Type="http://schemas.openxmlformats.org/officeDocument/2006/relationships/image"/><Relationship Id="rId5" Target="../media/image3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4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44.png" Type="http://schemas.openxmlformats.org/officeDocument/2006/relationships/image"/><Relationship Id="rId5" Target="../media/image4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49.png" Type="http://schemas.openxmlformats.org/officeDocument/2006/relationships/image"/><Relationship Id="rId5" Target="../media/image5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 of 18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71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1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Prepare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0" id="20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Scenario 4: Two Products on One Carrier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Shared starting data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66950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 Demo_Single_Board.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Without a CAD file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Create a simplified carrier from the required geometry and positioning data.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a CAD file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87680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Use pcb_holder.stp and the design reference for a separate example.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5867400" y="1819275"/>
            <a:ext cx="5972175" cy="3971925"/>
            <a:chOff x="0" y="0"/>
            <a:chExt cx="7962900" cy="52959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9629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7962900">
                  <a:moveTo>
                    <a:pt x="0" y="0"/>
                  </a:moveTo>
                  <a:lnTo>
                    <a:pt x="7962900" y="0"/>
                  </a:lnTo>
                  <a:lnTo>
                    <a:pt x="7962900" y="5295900"/>
                  </a:lnTo>
                  <a:lnTo>
                    <a:pt x="0" y="529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5661" t="0" r="5661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86400" y="1496814"/>
            <a:ext cx="3675080" cy="1368822"/>
          </a:xfrm>
          <a:custGeom>
            <a:avLst/>
            <a:gdLst/>
            <a:ahLst/>
            <a:cxnLst/>
            <a:rect r="r" b="b" t="t" l="l"/>
            <a:pathLst>
              <a:path h="1368822" w="3675080">
                <a:moveTo>
                  <a:pt x="0" y="0"/>
                </a:moveTo>
                <a:lnTo>
                  <a:pt x="3675080" y="0"/>
                </a:lnTo>
                <a:lnTo>
                  <a:pt x="3675080" y="1368822"/>
                </a:lnTo>
                <a:lnTo>
                  <a:pt x="0" y="13688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408429" y="1524235"/>
            <a:ext cx="1916287" cy="1341401"/>
          </a:xfrm>
          <a:custGeom>
            <a:avLst/>
            <a:gdLst/>
            <a:ahLst/>
            <a:cxnLst/>
            <a:rect r="r" b="b" t="t" l="l"/>
            <a:pathLst>
              <a:path h="1341401" w="1916287">
                <a:moveTo>
                  <a:pt x="0" y="0"/>
                </a:moveTo>
                <a:lnTo>
                  <a:pt x="1916288" y="0"/>
                </a:lnTo>
                <a:lnTo>
                  <a:pt x="1916288" y="1341401"/>
                </a:lnTo>
                <a:lnTo>
                  <a:pt x="0" y="1341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890641" y="3392424"/>
            <a:ext cx="2276475" cy="2549652"/>
          </a:xfrm>
          <a:custGeom>
            <a:avLst/>
            <a:gdLst/>
            <a:ahLst/>
            <a:cxnLst/>
            <a:rect r="r" b="b" t="t" l="l"/>
            <a:pathLst>
              <a:path h="2549652" w="2276475">
                <a:moveTo>
                  <a:pt x="0" y="0"/>
                </a:moveTo>
                <a:lnTo>
                  <a:pt x="2276475" y="0"/>
                </a:lnTo>
                <a:lnTo>
                  <a:pt x="2276475" y="2549652"/>
                </a:lnTo>
                <a:lnTo>
                  <a:pt x="0" y="25496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519541" y="3429000"/>
            <a:ext cx="3513535" cy="2340014"/>
          </a:xfrm>
          <a:custGeom>
            <a:avLst/>
            <a:gdLst/>
            <a:ahLst/>
            <a:cxnLst/>
            <a:rect r="r" b="b" t="t" l="l"/>
            <a:pathLst>
              <a:path h="2340014" w="3513535">
                <a:moveTo>
                  <a:pt x="0" y="0"/>
                </a:moveTo>
                <a:lnTo>
                  <a:pt x="3513535" y="0"/>
                </a:lnTo>
                <a:lnTo>
                  <a:pt x="3513535" y="2340014"/>
                </a:lnTo>
                <a:lnTo>
                  <a:pt x="0" y="23400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 of 18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72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 CAD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a Carrier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 → New Carrier. Name the root Carrier; click OK.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Carrier root → Open Project. Choose Demo_Single_Board from Product Catalog; click OK.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26566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Repeat Open Project to load the same board again. Expand the tree and confirm that Demo_Single_Board and Demo_Single_Board_1 both exist.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496223" y="3027303"/>
            <a:ext cx="258127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4-01. Create a carrier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7496223" y="6170676"/>
            <a:ext cx="3911119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4-02 Load the single board twice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372100" y="3558619"/>
            <a:ext cx="1771863" cy="2613581"/>
          </a:xfrm>
          <a:custGeom>
            <a:avLst/>
            <a:gdLst/>
            <a:ahLst/>
            <a:cxnLst/>
            <a:rect r="r" b="b" t="t" l="l"/>
            <a:pathLst>
              <a:path h="2613581" w="1771863">
                <a:moveTo>
                  <a:pt x="0" y="0"/>
                </a:moveTo>
                <a:lnTo>
                  <a:pt x="1771863" y="0"/>
                </a:lnTo>
                <a:lnTo>
                  <a:pt x="1771863" y="2613581"/>
                </a:lnTo>
                <a:lnTo>
                  <a:pt x="0" y="26135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35631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450695" y="3572046"/>
            <a:ext cx="4704718" cy="2590103"/>
          </a:xfrm>
          <a:custGeom>
            <a:avLst/>
            <a:gdLst/>
            <a:ahLst/>
            <a:cxnLst/>
            <a:rect r="r" b="b" t="t" l="l"/>
            <a:pathLst>
              <a:path h="2590103" w="4704718">
                <a:moveTo>
                  <a:pt x="0" y="0"/>
                </a:moveTo>
                <a:lnTo>
                  <a:pt x="4704718" y="0"/>
                </a:lnTo>
                <a:lnTo>
                  <a:pt x="4704718" y="2590103"/>
                </a:lnTo>
                <a:lnTo>
                  <a:pt x="0" y="25901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39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73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Focus on the Objects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Carrier root → Focus Viewport.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667476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924651"/>
            <a:ext cx="3371850" cy="1497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Right-click Demo_Single_Board_1 → Move Board. Select Offset coordinates. Set X=330, Y=340, Z=0 mm, RX=0, RY=0, and RZ=180°. Click OK.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895486" y="3334782"/>
            <a:ext cx="2606326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4-03. Focus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on the objects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236499" y="650674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4-04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Second board position</a:t>
            </a:r>
          </a:p>
        </p:txBody>
      </p:sp>
      <p:sp>
        <p:nvSpPr>
          <p:cNvPr name="Freeform 47" id="47"/>
          <p:cNvSpPr/>
          <p:nvPr/>
        </p:nvSpPr>
        <p:spPr>
          <a:xfrm flipH="false" flipV="false" rot="0">
            <a:off x="7334250" y="799068"/>
            <a:ext cx="2066988" cy="2433034"/>
          </a:xfrm>
          <a:custGeom>
            <a:avLst/>
            <a:gdLst/>
            <a:ahLst/>
            <a:cxnLst/>
            <a:rect r="r" b="b" t="t" l="l"/>
            <a:pathLst>
              <a:path h="2433034" w="2066988">
                <a:moveTo>
                  <a:pt x="0" y="0"/>
                </a:moveTo>
                <a:lnTo>
                  <a:pt x="2066988" y="0"/>
                </a:lnTo>
                <a:lnTo>
                  <a:pt x="2066988" y="2433034"/>
                </a:lnTo>
                <a:lnTo>
                  <a:pt x="0" y="2433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7241" r="-45468" b="-6654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753234" y="789099"/>
            <a:ext cx="2294763" cy="1645920"/>
            <a:chOff x="0" y="0"/>
            <a:chExt cx="3059684" cy="21945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059684" cy="2194560"/>
            </a:xfrm>
            <a:custGeom>
              <a:avLst/>
              <a:gdLst/>
              <a:ahLst/>
              <a:cxnLst/>
              <a:rect r="r" b="b" t="t" l="l"/>
              <a:pathLst>
                <a:path h="2194560" w="3059684">
                  <a:moveTo>
                    <a:pt x="0" y="0"/>
                  </a:moveTo>
                  <a:lnTo>
                    <a:pt x="3059684" y="0"/>
                  </a:lnTo>
                  <a:lnTo>
                    <a:pt x="3059684" y="2194560"/>
                  </a:lnTo>
                  <a:lnTo>
                    <a:pt x="0" y="2194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3" t="0" r="3843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5843722" y="4495800"/>
            <a:ext cx="2113788" cy="1645920"/>
            <a:chOff x="0" y="0"/>
            <a:chExt cx="2818384" cy="219456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818384" cy="2194560"/>
            </a:xfrm>
            <a:custGeom>
              <a:avLst/>
              <a:gdLst/>
              <a:ahLst/>
              <a:cxnLst/>
              <a:rect r="r" b="b" t="t" l="l"/>
              <a:pathLst>
                <a:path h="2194560" w="2818384">
                  <a:moveTo>
                    <a:pt x="0" y="0"/>
                  </a:moveTo>
                  <a:lnTo>
                    <a:pt x="2818384" y="0"/>
                  </a:lnTo>
                  <a:lnTo>
                    <a:pt x="2818384" y="2194560"/>
                  </a:lnTo>
                  <a:lnTo>
                    <a:pt x="0" y="2194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2" t="0" r="3842" b="0"/>
              </a:stretch>
            </a:blip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758079" y="2533650"/>
            <a:ext cx="2004796" cy="1200150"/>
          </a:xfrm>
          <a:custGeom>
            <a:avLst/>
            <a:gdLst/>
            <a:ahLst/>
            <a:cxnLst/>
            <a:rect r="r" b="b" t="t" l="l"/>
            <a:pathLst>
              <a:path h="1200150" w="2004796">
                <a:moveTo>
                  <a:pt x="0" y="0"/>
                </a:moveTo>
                <a:lnTo>
                  <a:pt x="2004796" y="0"/>
                </a:lnTo>
                <a:lnTo>
                  <a:pt x="2004796" y="1200150"/>
                </a:lnTo>
                <a:lnTo>
                  <a:pt x="0" y="1200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281140" y="685800"/>
            <a:ext cx="2382835" cy="1188002"/>
          </a:xfrm>
          <a:custGeom>
            <a:avLst/>
            <a:gdLst/>
            <a:ahLst/>
            <a:cxnLst/>
            <a:rect r="r" b="b" t="t" l="l"/>
            <a:pathLst>
              <a:path h="1188002" w="2382835">
                <a:moveTo>
                  <a:pt x="0" y="0"/>
                </a:moveTo>
                <a:lnTo>
                  <a:pt x="2382835" y="0"/>
                </a:lnTo>
                <a:lnTo>
                  <a:pt x="2382835" y="1188002"/>
                </a:lnTo>
                <a:lnTo>
                  <a:pt x="0" y="11880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2115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8588336" y="2047875"/>
            <a:ext cx="1768444" cy="1740700"/>
          </a:xfrm>
          <a:custGeom>
            <a:avLst/>
            <a:gdLst/>
            <a:ahLst/>
            <a:cxnLst/>
            <a:rect r="r" b="b" t="t" l="l"/>
            <a:pathLst>
              <a:path h="1740700" w="1768444">
                <a:moveTo>
                  <a:pt x="0" y="0"/>
                </a:moveTo>
                <a:lnTo>
                  <a:pt x="1768444" y="0"/>
                </a:lnTo>
                <a:lnTo>
                  <a:pt x="1768444" y="1740700"/>
                </a:lnTo>
                <a:lnTo>
                  <a:pt x="0" y="1740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51656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8759000" y="4385497"/>
            <a:ext cx="1856022" cy="1900531"/>
          </a:xfrm>
          <a:custGeom>
            <a:avLst/>
            <a:gdLst/>
            <a:ahLst/>
            <a:cxnLst/>
            <a:rect r="r" b="b" t="t" l="l"/>
            <a:pathLst>
              <a:path h="1900531" w="1856022">
                <a:moveTo>
                  <a:pt x="0" y="0"/>
                </a:moveTo>
                <a:lnTo>
                  <a:pt x="1856021" y="0"/>
                </a:lnTo>
                <a:lnTo>
                  <a:pt x="1856021" y="1900530"/>
                </a:lnTo>
                <a:lnTo>
                  <a:pt x="0" y="19005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 of 18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74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 CAD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the Concept Geometry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Carrier root → Create 3D Link. Select Parametric Shape and Box.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Measure the layout's lower-left and upper-right corners; exit Measure.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924050" y="45651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924050" y="482231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Set color #4D4D4D; length 360, width 370, height 10 mm. Click Generate.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067425" y="3819525"/>
            <a:ext cx="2294763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4-05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Concept geometry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8759000" y="3876389"/>
            <a:ext cx="27472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4-06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Measure boards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224246" y="6347460"/>
            <a:ext cx="2113788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4-07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Carrier box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924050" y="5871400"/>
            <a:ext cx="421349" cy="232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Note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924050" y="6128576"/>
            <a:ext cx="3829184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Exit Measure: after the reference points and line appear, press Esc.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24437" y="1460512"/>
            <a:ext cx="2338438" cy="2508226"/>
          </a:xfrm>
          <a:custGeom>
            <a:avLst/>
            <a:gdLst/>
            <a:ahLst/>
            <a:cxnLst/>
            <a:rect r="r" b="b" t="t" l="l"/>
            <a:pathLst>
              <a:path h="2508226" w="2338438">
                <a:moveTo>
                  <a:pt x="0" y="0"/>
                </a:moveTo>
                <a:lnTo>
                  <a:pt x="2338438" y="0"/>
                </a:lnTo>
                <a:lnTo>
                  <a:pt x="2338438" y="2508226"/>
                </a:lnTo>
                <a:lnTo>
                  <a:pt x="0" y="2508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473707" y="1506855"/>
            <a:ext cx="2163005" cy="2548491"/>
          </a:xfrm>
          <a:custGeom>
            <a:avLst/>
            <a:gdLst/>
            <a:ahLst/>
            <a:cxnLst/>
            <a:rect r="r" b="b" t="t" l="l"/>
            <a:pathLst>
              <a:path h="2548491" w="2163005">
                <a:moveTo>
                  <a:pt x="0" y="0"/>
                </a:moveTo>
                <a:lnTo>
                  <a:pt x="2163005" y="0"/>
                </a:lnTo>
                <a:lnTo>
                  <a:pt x="2163005" y="2548491"/>
                </a:lnTo>
                <a:lnTo>
                  <a:pt x="0" y="25484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801390" y="4524241"/>
            <a:ext cx="3029249" cy="1745424"/>
          </a:xfrm>
          <a:custGeom>
            <a:avLst/>
            <a:gdLst/>
            <a:ahLst/>
            <a:cxnLst/>
            <a:rect r="r" b="b" t="t" l="l"/>
            <a:pathLst>
              <a:path h="1745424" w="3029249">
                <a:moveTo>
                  <a:pt x="0" y="0"/>
                </a:moveTo>
                <a:lnTo>
                  <a:pt x="3029249" y="0"/>
                </a:lnTo>
                <a:lnTo>
                  <a:pt x="3029249" y="1745424"/>
                </a:lnTo>
                <a:lnTo>
                  <a:pt x="0" y="1745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362802" y="4542697"/>
            <a:ext cx="3085103" cy="1708511"/>
          </a:xfrm>
          <a:custGeom>
            <a:avLst/>
            <a:gdLst/>
            <a:ahLst/>
            <a:cxnLst/>
            <a:rect r="r" b="b" t="t" l="l"/>
            <a:pathLst>
              <a:path h="1708511" w="3085103">
                <a:moveTo>
                  <a:pt x="0" y="0"/>
                </a:moveTo>
                <a:lnTo>
                  <a:pt x="3085103" y="0"/>
                </a:lnTo>
                <a:lnTo>
                  <a:pt x="3085103" y="1708512"/>
                </a:lnTo>
                <a:lnTo>
                  <a:pt x="0" y="17085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 of 18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 CAD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Position the Two Boards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Board1,X = 30,Y = 15,Z = 10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516058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Board2,</a:t>
            </a: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X = 0.0,Y = 15,Z = 10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207131" y="4132897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4-08.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Adjust both board heights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334250" y="644866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4-09 Board offsets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86400" y="1834584"/>
            <a:ext cx="2406910" cy="2263926"/>
          </a:xfrm>
          <a:custGeom>
            <a:avLst/>
            <a:gdLst/>
            <a:ahLst/>
            <a:cxnLst/>
            <a:rect r="r" b="b" t="t" l="l"/>
            <a:pathLst>
              <a:path h="2263926" w="2406910">
                <a:moveTo>
                  <a:pt x="0" y="0"/>
                </a:moveTo>
                <a:lnTo>
                  <a:pt x="2406910" y="0"/>
                </a:lnTo>
                <a:lnTo>
                  <a:pt x="2406910" y="2263925"/>
                </a:lnTo>
                <a:lnTo>
                  <a:pt x="0" y="22639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321289" y="1817066"/>
            <a:ext cx="2612869" cy="2281444"/>
          </a:xfrm>
          <a:custGeom>
            <a:avLst/>
            <a:gdLst/>
            <a:ahLst/>
            <a:cxnLst/>
            <a:rect r="r" b="b" t="t" l="l"/>
            <a:pathLst>
              <a:path h="2281444" w="2612869">
                <a:moveTo>
                  <a:pt x="0" y="0"/>
                </a:moveTo>
                <a:lnTo>
                  <a:pt x="2612870" y="0"/>
                </a:lnTo>
                <a:lnTo>
                  <a:pt x="2612870" y="2281443"/>
                </a:lnTo>
                <a:lnTo>
                  <a:pt x="0" y="22814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729916" y="4233633"/>
            <a:ext cx="3402595" cy="1862367"/>
          </a:xfrm>
          <a:custGeom>
            <a:avLst/>
            <a:gdLst/>
            <a:ahLst/>
            <a:cxnLst/>
            <a:rect r="r" b="b" t="t" l="l"/>
            <a:pathLst>
              <a:path h="1862367" w="3402595">
                <a:moveTo>
                  <a:pt x="0" y="0"/>
                </a:moveTo>
                <a:lnTo>
                  <a:pt x="3402595" y="0"/>
                </a:lnTo>
                <a:lnTo>
                  <a:pt x="3402595" y="1862367"/>
                </a:lnTo>
                <a:lnTo>
                  <a:pt x="0" y="18623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6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76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Set Workpart Dimensions Without CAD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38375"/>
            <a:ext cx="3371850" cy="2053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the carrier's Workpart properties and click Measure Diagonal. Select a lower corner and the diagonally opposite upper corner.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See the earlier chapter for details.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Alternatively, enter: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Width 370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Length 360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Thickness 10 mm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334250" y="627507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4-10 Workpart dimensions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372100" y="1298583"/>
            <a:ext cx="3072753" cy="4473051"/>
          </a:xfrm>
          <a:custGeom>
            <a:avLst/>
            <a:gdLst/>
            <a:ahLst/>
            <a:cxnLst/>
            <a:rect r="r" b="b" t="t" l="l"/>
            <a:pathLst>
              <a:path h="4473051" w="3072753">
                <a:moveTo>
                  <a:pt x="0" y="0"/>
                </a:moveTo>
                <a:lnTo>
                  <a:pt x="3072753" y="0"/>
                </a:lnTo>
                <a:lnTo>
                  <a:pt x="3072753" y="4473051"/>
                </a:lnTo>
                <a:lnTo>
                  <a:pt x="0" y="44730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691563" y="3116008"/>
            <a:ext cx="3435197" cy="992238"/>
          </a:xfrm>
          <a:custGeom>
            <a:avLst/>
            <a:gdLst/>
            <a:ahLst/>
            <a:cxnLst/>
            <a:rect r="r" b="b" t="t" l="l"/>
            <a:pathLst>
              <a:path h="992238" w="3435197">
                <a:moveTo>
                  <a:pt x="0" y="0"/>
                </a:moveTo>
                <a:lnTo>
                  <a:pt x="3435196" y="0"/>
                </a:lnTo>
                <a:lnTo>
                  <a:pt x="3435196" y="992239"/>
                </a:lnTo>
                <a:lnTo>
                  <a:pt x="0" y="992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77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Save the Carrier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Save: check name/path/catalog. Capture from 3D View; OK. Confirm success.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 → Create Project: find the saved carrier in Product.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300836" y="6058705"/>
            <a:ext cx="206129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4-11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Save carrier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440778" y="1735428"/>
            <a:ext cx="1941305" cy="1947755"/>
          </a:xfrm>
          <a:custGeom>
            <a:avLst/>
            <a:gdLst/>
            <a:ahLst/>
            <a:cxnLst/>
            <a:rect r="r" b="b" t="t" l="l"/>
            <a:pathLst>
              <a:path h="1947755" w="1941305">
                <a:moveTo>
                  <a:pt x="0" y="0"/>
                </a:moveTo>
                <a:lnTo>
                  <a:pt x="1941305" y="0"/>
                </a:lnTo>
                <a:lnTo>
                  <a:pt x="1941305" y="1947755"/>
                </a:lnTo>
                <a:lnTo>
                  <a:pt x="0" y="1947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 of 18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Import STEP Geometry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The STEP carrier and the box carrier without CAD are separate examples with different dimensions. Check each independently.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Carrier geometry link → Import Shape from File.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Tutorials data/cad/pcb_holder.stp. Check the carrier geometry.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5265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Hide Floor on the display toolbar at the left of the 3D rendering view.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308531" y="3842385"/>
            <a:ext cx="22058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4-12a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Remove geometry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761857" y="2512790"/>
            <a:ext cx="3031141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02  Select the tutorial file</a:t>
            </a:r>
          </a:p>
        </p:txBody>
      </p:sp>
      <p:sp>
        <p:nvSpPr>
          <p:cNvPr name="Freeform 49" id="49"/>
          <p:cNvSpPr/>
          <p:nvPr/>
        </p:nvSpPr>
        <p:spPr>
          <a:xfrm flipH="false" flipV="false" rot="0">
            <a:off x="8826136" y="1714774"/>
            <a:ext cx="2434838" cy="1968162"/>
          </a:xfrm>
          <a:custGeom>
            <a:avLst/>
            <a:gdLst/>
            <a:ahLst/>
            <a:cxnLst/>
            <a:rect r="r" b="b" t="t" l="l"/>
            <a:pathLst>
              <a:path h="1968162" w="2434838">
                <a:moveTo>
                  <a:pt x="0" y="0"/>
                </a:moveTo>
                <a:lnTo>
                  <a:pt x="2434838" y="0"/>
                </a:lnTo>
                <a:lnTo>
                  <a:pt x="2434838" y="1968162"/>
                </a:lnTo>
                <a:lnTo>
                  <a:pt x="0" y="19681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7087025" y="4233862"/>
            <a:ext cx="3349663" cy="1666875"/>
          </a:xfrm>
          <a:custGeom>
            <a:avLst/>
            <a:gdLst/>
            <a:ahLst/>
            <a:cxnLst/>
            <a:rect r="r" b="b" t="t" l="l"/>
            <a:pathLst>
              <a:path h="1666875" w="3349663">
                <a:moveTo>
                  <a:pt x="0" y="0"/>
                </a:moveTo>
                <a:lnTo>
                  <a:pt x="3349664" y="0"/>
                </a:lnTo>
                <a:lnTo>
                  <a:pt x="3349664" y="1666876"/>
                </a:lnTo>
                <a:lnTo>
                  <a:pt x="0" y="16668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1379" t="-5680" r="-111649" b="-17680"/>
            </a:stretch>
          </a:blipFill>
        </p:spPr>
      </p:sp>
      <p:sp>
        <p:nvSpPr>
          <p:cNvPr name="TextBox 51" id="51"/>
          <p:cNvSpPr txBox="true"/>
          <p:nvPr/>
        </p:nvSpPr>
        <p:spPr>
          <a:xfrm rot="0">
            <a:off x="9174528" y="3806761"/>
            <a:ext cx="22058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4-12b Import STEP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723236" y="6162675"/>
            <a:ext cx="22058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4-12c Select STEP file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7116248" y="1695450"/>
            <a:ext cx="3923191" cy="2206795"/>
          </a:xfrm>
          <a:custGeom>
            <a:avLst/>
            <a:gdLst/>
            <a:ahLst/>
            <a:cxnLst/>
            <a:rect r="r" b="b" t="t" l="l"/>
            <a:pathLst>
              <a:path h="2206795" w="3923191">
                <a:moveTo>
                  <a:pt x="0" y="0"/>
                </a:moveTo>
                <a:lnTo>
                  <a:pt x="3923192" y="0"/>
                </a:lnTo>
                <a:lnTo>
                  <a:pt x="3923192" y="2206795"/>
                </a:lnTo>
                <a:lnTo>
                  <a:pt x="0" y="22067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600700" y="1966057"/>
            <a:ext cx="996603" cy="3562327"/>
          </a:xfrm>
          <a:custGeom>
            <a:avLst/>
            <a:gdLst/>
            <a:ahLst/>
            <a:cxnLst/>
            <a:rect r="r" b="b" t="t" l="l"/>
            <a:pathLst>
              <a:path h="3562327" w="996603">
                <a:moveTo>
                  <a:pt x="0" y="0"/>
                </a:moveTo>
                <a:lnTo>
                  <a:pt x="996603" y="0"/>
                </a:lnTo>
                <a:lnTo>
                  <a:pt x="996603" y="3562327"/>
                </a:lnTo>
                <a:lnTo>
                  <a:pt x="0" y="35623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116248" y="4231711"/>
            <a:ext cx="3923191" cy="2206795"/>
          </a:xfrm>
          <a:custGeom>
            <a:avLst/>
            <a:gdLst/>
            <a:ahLst/>
            <a:cxnLst/>
            <a:rect r="r" b="b" t="t" l="l"/>
            <a:pathLst>
              <a:path h="2206795" w="3923191">
                <a:moveTo>
                  <a:pt x="0" y="0"/>
                </a:moveTo>
                <a:lnTo>
                  <a:pt x="3923192" y="0"/>
                </a:lnTo>
                <a:lnTo>
                  <a:pt x="3923192" y="2206796"/>
                </a:lnTo>
                <a:lnTo>
                  <a:pt x="0" y="22067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9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79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CAD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Show and Hide the Floor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The STEP carrier and the box carrier without CAD are separate examples with different dimensions. Check each independently.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Carrier geometry link → Import Shape from File.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Tutorials data/cad/pcb_holder.stp. Check the carrier geometry.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265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Hide Floor on the display toolbar at the left of the 3D rendering view.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72125" y="5803297"/>
            <a:ext cx="2796350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4-13. Hide the floor</a:t>
            </a:r>
          </a:p>
          <a:p>
            <a:pPr algn="l">
              <a:lnSpc>
                <a:spcPts val="1500"/>
              </a:lnSpc>
            </a:pPr>
          </a:p>
        </p:txBody>
      </p:sp>
      <p:sp>
        <p:nvSpPr>
          <p:cNvPr name="TextBox 50" id="50"/>
          <p:cNvSpPr txBox="true"/>
          <p:nvPr/>
        </p:nvSpPr>
        <p:spPr>
          <a:xfrm rot="0">
            <a:off x="8368474" y="3892720"/>
            <a:ext cx="2796350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4-13a. Before hiding</a:t>
            </a:r>
          </a:p>
          <a:p>
            <a:pPr algn="l">
              <a:lnSpc>
                <a:spcPts val="1500"/>
              </a:lnSpc>
            </a:pPr>
          </a:p>
        </p:txBody>
      </p:sp>
      <p:sp>
        <p:nvSpPr>
          <p:cNvPr name="TextBox 51" id="51"/>
          <p:cNvSpPr txBox="true"/>
          <p:nvPr/>
        </p:nvSpPr>
        <p:spPr>
          <a:xfrm rot="0">
            <a:off x="8368474" y="6428982"/>
            <a:ext cx="2796350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4-13b Floor hidden</a:t>
            </a:r>
          </a:p>
          <a:p>
            <a:pPr algn="l">
              <a:lnSpc>
                <a:spcPts val="150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398167" y="2356152"/>
            <a:ext cx="2410226" cy="2601611"/>
          </a:xfrm>
          <a:custGeom>
            <a:avLst/>
            <a:gdLst/>
            <a:ahLst/>
            <a:cxnLst/>
            <a:rect r="r" b="b" t="t" l="l"/>
            <a:pathLst>
              <a:path h="2601611" w="2410226">
                <a:moveTo>
                  <a:pt x="0" y="0"/>
                </a:moveTo>
                <a:lnTo>
                  <a:pt x="2410226" y="0"/>
                </a:lnTo>
                <a:lnTo>
                  <a:pt x="2410226" y="2601611"/>
                </a:lnTo>
                <a:lnTo>
                  <a:pt x="0" y="2601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40589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028670" y="2400300"/>
            <a:ext cx="3979129" cy="2870043"/>
          </a:xfrm>
          <a:custGeom>
            <a:avLst/>
            <a:gdLst/>
            <a:ahLst/>
            <a:cxnLst/>
            <a:rect r="r" b="b" t="t" l="l"/>
            <a:pathLst>
              <a:path h="2870043" w="3979129">
                <a:moveTo>
                  <a:pt x="0" y="0"/>
                </a:moveTo>
                <a:lnTo>
                  <a:pt x="3979129" y="0"/>
                </a:lnTo>
                <a:lnTo>
                  <a:pt x="3979129" y="2870043"/>
                </a:lnTo>
                <a:lnTo>
                  <a:pt x="0" y="28700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10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Move </a:t>
            </a: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Carrier Geometry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The STEP carrier and the box carrier without CAD are separate examples with different dimensions. Check each independently.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Geometry link → Move Geometry Link → Offset.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20307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Set X=180.0, Y=185.0, Z=16.75 mm. Keep RX, RY, and RZ at 0 and click OK.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706380" y="5600700"/>
            <a:ext cx="232229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4-14a Move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Geometry Link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247680" y="560070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4-14b. Set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the carrier position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8577526" y="2070735"/>
            <a:ext cx="3519502" cy="3975225"/>
          </a:xfrm>
          <a:custGeom>
            <a:avLst/>
            <a:gdLst/>
            <a:ahLst/>
            <a:cxnLst/>
            <a:rect r="r" b="b" t="t" l="l"/>
            <a:pathLst>
              <a:path h="3975225" w="3519502">
                <a:moveTo>
                  <a:pt x="0" y="0"/>
                </a:moveTo>
                <a:lnTo>
                  <a:pt x="3519502" y="0"/>
                </a:lnTo>
                <a:lnTo>
                  <a:pt x="3519502" y="3975225"/>
                </a:lnTo>
                <a:lnTo>
                  <a:pt x="0" y="3975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434884" y="4667250"/>
            <a:ext cx="2999767" cy="1672436"/>
          </a:xfrm>
          <a:custGeom>
            <a:avLst/>
            <a:gdLst/>
            <a:ahLst/>
            <a:cxnLst/>
            <a:rect r="r" b="b" t="t" l="l"/>
            <a:pathLst>
              <a:path h="1672436" w="2999767">
                <a:moveTo>
                  <a:pt x="0" y="0"/>
                </a:moveTo>
                <a:lnTo>
                  <a:pt x="2999767" y="0"/>
                </a:lnTo>
                <a:lnTo>
                  <a:pt x="2999767" y="1672436"/>
                </a:lnTo>
                <a:lnTo>
                  <a:pt x="0" y="16724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462671" y="1812278"/>
            <a:ext cx="2944194" cy="2729004"/>
          </a:xfrm>
          <a:custGeom>
            <a:avLst/>
            <a:gdLst/>
            <a:ahLst/>
            <a:cxnLst/>
            <a:rect r="r" b="b" t="t" l="l"/>
            <a:pathLst>
              <a:path h="2729004" w="2944194">
                <a:moveTo>
                  <a:pt x="0" y="0"/>
                </a:moveTo>
                <a:lnTo>
                  <a:pt x="2944194" y="0"/>
                </a:lnTo>
                <a:lnTo>
                  <a:pt x="2944194" y="2729004"/>
                </a:lnTo>
                <a:lnTo>
                  <a:pt x="0" y="27290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11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81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CAD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Set Workpart Dimensions With CAD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The carriers with and without CAD are separate examples. Check their dimensions and positioning conditions independently.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38375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Workpart at the carrier level. Confirm that the Properties panel refers to the current carrier.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9525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095750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Measure Diagonal: select opposite lower/upper corners. Check width 388, length 436, thickness 29.5 mm; enter thickness if needed.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540178" y="6430328"/>
            <a:ext cx="2456809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4-15 Workpart dimensions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937062" y="1375077"/>
            <a:ext cx="1768983" cy="2425398"/>
          </a:xfrm>
          <a:custGeom>
            <a:avLst/>
            <a:gdLst/>
            <a:ahLst/>
            <a:cxnLst/>
            <a:rect r="r" b="b" t="t" l="l"/>
            <a:pathLst>
              <a:path h="2425398" w="1768983">
                <a:moveTo>
                  <a:pt x="0" y="0"/>
                </a:moveTo>
                <a:lnTo>
                  <a:pt x="1768982" y="0"/>
                </a:lnTo>
                <a:lnTo>
                  <a:pt x="1768982" y="2425398"/>
                </a:lnTo>
                <a:lnTo>
                  <a:pt x="0" y="2425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227442" y="1457572"/>
            <a:ext cx="3278758" cy="2381003"/>
          </a:xfrm>
          <a:custGeom>
            <a:avLst/>
            <a:gdLst/>
            <a:ahLst/>
            <a:cxnLst/>
            <a:rect r="r" b="b" t="t" l="l"/>
            <a:pathLst>
              <a:path h="2381003" w="3278758">
                <a:moveTo>
                  <a:pt x="0" y="0"/>
                </a:moveTo>
                <a:lnTo>
                  <a:pt x="3278758" y="0"/>
                </a:lnTo>
                <a:lnTo>
                  <a:pt x="3278758" y="2381003"/>
                </a:lnTo>
                <a:lnTo>
                  <a:pt x="0" y="23810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638925" y="4114800"/>
            <a:ext cx="3549027" cy="1801208"/>
          </a:xfrm>
          <a:custGeom>
            <a:avLst/>
            <a:gdLst/>
            <a:ahLst/>
            <a:cxnLst/>
            <a:rect r="r" b="b" t="t" l="l"/>
            <a:pathLst>
              <a:path h="1801208" w="3549027">
                <a:moveTo>
                  <a:pt x="0" y="0"/>
                </a:moveTo>
                <a:lnTo>
                  <a:pt x="3549027" y="0"/>
                </a:lnTo>
                <a:lnTo>
                  <a:pt x="3549027" y="1801208"/>
                </a:lnTo>
                <a:lnTo>
                  <a:pt x="0" y="18012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12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82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CAD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the CAD Carrier's Attachment Point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38375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Right-click the carrier's attachment-point node and select Create Attachment Point.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819525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095750"/>
            <a:ext cx="3371850" cy="1757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Measure from the origin: click empty floor, then the carrier's machine contact point.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wcs_flr is the origin.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X=359.2, Y=−32.8, Z=14.5.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Enter these values as shown above.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866174" y="6182708"/>
            <a:ext cx="1684076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4-16 Attachment point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277917" y="3544884"/>
            <a:ext cx="4414712" cy="2301168"/>
          </a:xfrm>
          <a:custGeom>
            <a:avLst/>
            <a:gdLst/>
            <a:ahLst/>
            <a:cxnLst/>
            <a:rect r="r" b="b" t="t" l="l"/>
            <a:pathLst>
              <a:path h="2301168" w="4414712">
                <a:moveTo>
                  <a:pt x="0" y="0"/>
                </a:moveTo>
                <a:lnTo>
                  <a:pt x="4414712" y="0"/>
                </a:lnTo>
                <a:lnTo>
                  <a:pt x="4414712" y="2301168"/>
                </a:lnTo>
                <a:lnTo>
                  <a:pt x="0" y="23011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993389" y="3623823"/>
            <a:ext cx="4961827" cy="2044158"/>
          </a:xfrm>
          <a:custGeom>
            <a:avLst/>
            <a:gdLst/>
            <a:ahLst/>
            <a:cxnLst/>
            <a:rect r="r" b="b" t="t" l="l"/>
            <a:pathLst>
              <a:path h="2044158" w="4961827">
                <a:moveTo>
                  <a:pt x="0" y="0"/>
                </a:moveTo>
                <a:lnTo>
                  <a:pt x="4961828" y="0"/>
                </a:lnTo>
                <a:lnTo>
                  <a:pt x="4961828" y="2044158"/>
                </a:lnTo>
                <a:lnTo>
                  <a:pt x="0" y="204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13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83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CAD Carrier Attachment Point (Continued)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255053" y="6169188"/>
            <a:ext cx="1684076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4-16a Pick in 3D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8632265" y="6169188"/>
            <a:ext cx="1684076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4-16b Set seat in 3D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2201751" y="1647825"/>
            <a:ext cx="9304449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Pick in 3D / Set Seat in 3D are not yet fully supported; verify the attachment point.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715000" y="1905000"/>
            <a:ext cx="2709309" cy="3897535"/>
          </a:xfrm>
          <a:custGeom>
            <a:avLst/>
            <a:gdLst/>
            <a:ahLst/>
            <a:cxnLst/>
            <a:rect r="r" b="b" t="t" l="l"/>
            <a:pathLst>
              <a:path h="3897535" w="2709309">
                <a:moveTo>
                  <a:pt x="0" y="0"/>
                </a:moveTo>
                <a:lnTo>
                  <a:pt x="2709309" y="0"/>
                </a:lnTo>
                <a:lnTo>
                  <a:pt x="2709309" y="3897535"/>
                </a:lnTo>
                <a:lnTo>
                  <a:pt x="0" y="38975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729109" y="3348941"/>
            <a:ext cx="3336875" cy="963838"/>
          </a:xfrm>
          <a:custGeom>
            <a:avLst/>
            <a:gdLst/>
            <a:ahLst/>
            <a:cxnLst/>
            <a:rect r="r" b="b" t="t" l="l"/>
            <a:pathLst>
              <a:path h="963838" w="3336875">
                <a:moveTo>
                  <a:pt x="0" y="0"/>
                </a:moveTo>
                <a:lnTo>
                  <a:pt x="3336875" y="0"/>
                </a:lnTo>
                <a:lnTo>
                  <a:pt x="3336875" y="963838"/>
                </a:lnTo>
                <a:lnTo>
                  <a:pt x="0" y="96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14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84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With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Set the Save Information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The STEP carrier and the box carrier without CAD are separate examples with different dimensions. Check each independently.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1167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 New_Carrier_Step: check path/catalog; Capture from 3D View, then OK.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181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the saved name in the success message. Click OK.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5651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822317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Recipe → Project Creation → Create Project. Find New_Carrier_Step or your chosen name in the Product list.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762875" y="6111478"/>
            <a:ext cx="286645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4-17 Save STEP carrier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15 of 18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Continue from Carrier Product to Recipe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Select the product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Find the concept or STEP carrier by its saved name.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Processing data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the four processing locations on each board and the required positioning references.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Machine requirements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assembly conditions and supported feeders and tools. Learners plan the recipe independently.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5867400" y="1819275"/>
            <a:ext cx="5972175" cy="3971925"/>
            <a:chOff x="0" y="0"/>
            <a:chExt cx="7962900" cy="52959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9629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7962900">
                  <a:moveTo>
                    <a:pt x="0" y="0"/>
                  </a:moveTo>
                  <a:lnTo>
                    <a:pt x="7962900" y="0"/>
                  </a:lnTo>
                  <a:lnTo>
                    <a:pt x="7962900" y="5295900"/>
                  </a:lnTo>
                  <a:lnTo>
                    <a:pt x="0" y="529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7711" r="0" b="7711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AutoShape 22" id="22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3" id="23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27" id="27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8" id="28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AutoShape 32" id="32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3" id="33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AutoShape 37" id="37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8" id="38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Plan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325697" y="3512625"/>
            <a:ext cx="3012439" cy="2579650"/>
          </a:xfrm>
          <a:custGeom>
            <a:avLst/>
            <a:gdLst/>
            <a:ahLst/>
            <a:cxnLst/>
            <a:rect r="r" b="b" t="t" l="l"/>
            <a:pathLst>
              <a:path h="2579650" w="3012439">
                <a:moveTo>
                  <a:pt x="0" y="0"/>
                </a:moveTo>
                <a:lnTo>
                  <a:pt x="3012439" y="0"/>
                </a:lnTo>
                <a:lnTo>
                  <a:pt x="3012439" y="2579651"/>
                </a:lnTo>
                <a:lnTo>
                  <a:pt x="0" y="25796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895975" y="2374092"/>
            <a:ext cx="5824169" cy="3214717"/>
          </a:xfrm>
          <a:custGeom>
            <a:avLst/>
            <a:gdLst/>
            <a:ahLst/>
            <a:cxnLst/>
            <a:rect r="r" b="b" t="t" l="l"/>
            <a:pathLst>
              <a:path h="3214717" w="5824169">
                <a:moveTo>
                  <a:pt x="0" y="0"/>
                </a:moveTo>
                <a:lnTo>
                  <a:pt x="5824169" y="0"/>
                </a:lnTo>
                <a:lnTo>
                  <a:pt x="5824169" y="3214716"/>
                </a:lnTo>
                <a:lnTo>
                  <a:pt x="0" y="32147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16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86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Plan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Final Exercise: Select the Attachment Point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14525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Incorrect fit; point hidden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66950"/>
            <a:ext cx="3667125" cy="1055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Step 3: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SETTING IN 3D WORLD.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Pick points to align with the conveyor.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881867" y="1506855"/>
            <a:ext cx="3793067" cy="2133600"/>
          </a:xfrm>
          <a:custGeom>
            <a:avLst/>
            <a:gdLst/>
            <a:ahLst/>
            <a:cxnLst/>
            <a:rect r="r" b="b" t="t" l="l"/>
            <a:pathLst>
              <a:path h="2133600" w="3793067">
                <a:moveTo>
                  <a:pt x="0" y="0"/>
                </a:moveTo>
                <a:lnTo>
                  <a:pt x="3793067" y="0"/>
                </a:lnTo>
                <a:lnTo>
                  <a:pt x="3793067" y="2133600"/>
                </a:ln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824842" y="3907155"/>
            <a:ext cx="3938408" cy="1490721"/>
          </a:xfrm>
          <a:custGeom>
            <a:avLst/>
            <a:gdLst/>
            <a:ahLst/>
            <a:cxnLst/>
            <a:rect r="r" b="b" t="t" l="l"/>
            <a:pathLst>
              <a:path h="1490721" w="3938408">
                <a:moveTo>
                  <a:pt x="0" y="0"/>
                </a:moveTo>
                <a:lnTo>
                  <a:pt x="3938408" y="0"/>
                </a:lnTo>
                <a:lnTo>
                  <a:pt x="3938408" y="1490721"/>
                </a:lnTo>
                <a:lnTo>
                  <a:pt x="0" y="1490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825840" y="5397876"/>
            <a:ext cx="3936413" cy="1192948"/>
          </a:xfrm>
          <a:custGeom>
            <a:avLst/>
            <a:gdLst/>
            <a:ahLst/>
            <a:cxnLst/>
            <a:rect r="r" b="b" t="t" l="l"/>
            <a:pathLst>
              <a:path h="1192948" w="3936413">
                <a:moveTo>
                  <a:pt x="0" y="0"/>
                </a:moveTo>
                <a:lnTo>
                  <a:pt x="3936412" y="0"/>
                </a:lnTo>
                <a:lnTo>
                  <a:pt x="3936412" y="1192948"/>
                </a:lnTo>
                <a:lnTo>
                  <a:pt x="0" y="11929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17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87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Plan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Final Exercise: Choose a Configuration Strategy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A: Fully automatic planning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Let the system select supported accessories and available positions.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B: Specify accessories and slots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Specify compatible modules and supported slots, then plan the process.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C: Auto-configure within an area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Lock unavailable empty slots and let the algorithm use the permitted area. Complete one strategy with your own carrier.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91175" y="1845469"/>
            <a:ext cx="5020733" cy="2824163"/>
          </a:xfrm>
          <a:custGeom>
            <a:avLst/>
            <a:gdLst/>
            <a:ahLst/>
            <a:cxnLst/>
            <a:rect r="r" b="b" t="t" l="l"/>
            <a:pathLst>
              <a:path h="2824163" w="5020733">
                <a:moveTo>
                  <a:pt x="0" y="0"/>
                </a:moveTo>
                <a:lnTo>
                  <a:pt x="5020733" y="0"/>
                </a:lnTo>
                <a:lnTo>
                  <a:pt x="5020733" y="2824162"/>
                </a:lnTo>
                <a:lnTo>
                  <a:pt x="0" y="2824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810750" y="3257550"/>
            <a:ext cx="1491423" cy="2929581"/>
          </a:xfrm>
          <a:custGeom>
            <a:avLst/>
            <a:gdLst/>
            <a:ahLst/>
            <a:cxnLst/>
            <a:rect r="r" b="b" t="t" l="l"/>
            <a:pathLst>
              <a:path h="2929581" w="1491423">
                <a:moveTo>
                  <a:pt x="0" y="0"/>
                </a:moveTo>
                <a:lnTo>
                  <a:pt x="1491423" y="0"/>
                </a:lnTo>
                <a:lnTo>
                  <a:pt x="1491423" y="2929581"/>
                </a:lnTo>
                <a:lnTo>
                  <a:pt x="0" y="29295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4 | Carrier and Final Outcome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18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5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No CAD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With CAD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Plan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Run the Simulation and Explain the 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Check interference first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Record the collision status and conditions that need attention.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19450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Run the recipe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Simulate with the same product and configuration. Observe progress and completion.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524375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Obtain different cycle-time results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87680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Record the available cycle time, warnings, and unfinished items.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DAHWcuw30lY</dc:identifier>
  <dcterms:modified xsi:type="dcterms:W3CDTF">2011-08-01T06:04:30Z</dcterms:modified>
  <cp:revision>1</cp:revision>
  <dc:title>04 情境四｜載具與最終成果｜中文第一版 20260928</dc:title>
</cp:coreProperties>
</file>